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9" r:id="rId3"/>
    <p:sldId id="276" r:id="rId4"/>
    <p:sldId id="263" r:id="rId5"/>
    <p:sldId id="258" r:id="rId6"/>
    <p:sldId id="261" r:id="rId7"/>
    <p:sldId id="275" r:id="rId8"/>
    <p:sldId id="277" r:id="rId9"/>
    <p:sldId id="260" r:id="rId10"/>
    <p:sldId id="262" r:id="rId11"/>
    <p:sldId id="264" r:id="rId12"/>
    <p:sldId id="268" r:id="rId13"/>
    <p:sldId id="265" r:id="rId14"/>
    <p:sldId id="267" r:id="rId15"/>
    <p:sldId id="269" r:id="rId16"/>
    <p:sldId id="266" r:id="rId17"/>
    <p:sldId id="270"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9" autoAdjust="0"/>
    <p:restoredTop sz="94660"/>
  </p:normalViewPr>
  <p:slideViewPr>
    <p:cSldViewPr>
      <p:cViewPr varScale="1">
        <p:scale>
          <a:sx n="50" d="100"/>
          <a:sy n="50" d="100"/>
        </p:scale>
        <p:origin x="-1094"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3C4BDC8F-1602-49E5-ABC8-F34E570FD82C}" type="datetimeFigureOut">
              <a:rPr lang="en-CA" smtClean="0"/>
              <a:t>18/06/2013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87EEE8A-BA67-48C9-973F-FE5524753F7D}" type="slidenum">
              <a:rPr lang="en-CA" smtClean="0"/>
              <a:t>‹#›</a:t>
            </a:fld>
            <a:endParaRPr lang="en-CA"/>
          </a:p>
        </p:txBody>
      </p:sp>
    </p:spTree>
    <p:extLst>
      <p:ext uri="{BB962C8B-B14F-4D97-AF65-F5344CB8AC3E}">
        <p14:creationId xmlns:p14="http://schemas.microsoft.com/office/powerpoint/2010/main" val="2890441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C4BDC8F-1602-49E5-ABC8-F34E570FD82C}" type="datetimeFigureOut">
              <a:rPr lang="en-CA" smtClean="0"/>
              <a:t>18/06/2013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87EEE8A-BA67-48C9-973F-FE5524753F7D}" type="slidenum">
              <a:rPr lang="en-CA" smtClean="0"/>
              <a:t>‹#›</a:t>
            </a:fld>
            <a:endParaRPr lang="en-CA"/>
          </a:p>
        </p:txBody>
      </p:sp>
    </p:spTree>
    <p:extLst>
      <p:ext uri="{BB962C8B-B14F-4D97-AF65-F5344CB8AC3E}">
        <p14:creationId xmlns:p14="http://schemas.microsoft.com/office/powerpoint/2010/main" val="1173096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C4BDC8F-1602-49E5-ABC8-F34E570FD82C}" type="datetimeFigureOut">
              <a:rPr lang="en-CA" smtClean="0"/>
              <a:t>18/06/2013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87EEE8A-BA67-48C9-973F-FE5524753F7D}" type="slidenum">
              <a:rPr lang="en-CA" smtClean="0"/>
              <a:t>‹#›</a:t>
            </a:fld>
            <a:endParaRPr lang="en-CA"/>
          </a:p>
        </p:txBody>
      </p:sp>
    </p:spTree>
    <p:extLst>
      <p:ext uri="{BB962C8B-B14F-4D97-AF65-F5344CB8AC3E}">
        <p14:creationId xmlns:p14="http://schemas.microsoft.com/office/powerpoint/2010/main" val="906781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C4BDC8F-1602-49E5-ABC8-F34E570FD82C}" type="datetimeFigureOut">
              <a:rPr lang="en-CA" smtClean="0"/>
              <a:t>18/06/2013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87EEE8A-BA67-48C9-973F-FE5524753F7D}" type="slidenum">
              <a:rPr lang="en-CA" smtClean="0"/>
              <a:t>‹#›</a:t>
            </a:fld>
            <a:endParaRPr lang="en-CA"/>
          </a:p>
        </p:txBody>
      </p:sp>
    </p:spTree>
    <p:extLst>
      <p:ext uri="{BB962C8B-B14F-4D97-AF65-F5344CB8AC3E}">
        <p14:creationId xmlns:p14="http://schemas.microsoft.com/office/powerpoint/2010/main" val="2925464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4BDC8F-1602-49E5-ABC8-F34E570FD82C}" type="datetimeFigureOut">
              <a:rPr lang="en-CA" smtClean="0"/>
              <a:t>18/06/2013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87EEE8A-BA67-48C9-973F-FE5524753F7D}" type="slidenum">
              <a:rPr lang="en-CA" smtClean="0"/>
              <a:t>‹#›</a:t>
            </a:fld>
            <a:endParaRPr lang="en-CA"/>
          </a:p>
        </p:txBody>
      </p:sp>
    </p:spTree>
    <p:extLst>
      <p:ext uri="{BB962C8B-B14F-4D97-AF65-F5344CB8AC3E}">
        <p14:creationId xmlns:p14="http://schemas.microsoft.com/office/powerpoint/2010/main" val="329940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3C4BDC8F-1602-49E5-ABC8-F34E570FD82C}" type="datetimeFigureOut">
              <a:rPr lang="en-CA" smtClean="0"/>
              <a:t>18/06/2013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87EEE8A-BA67-48C9-973F-FE5524753F7D}" type="slidenum">
              <a:rPr lang="en-CA" smtClean="0"/>
              <a:t>‹#›</a:t>
            </a:fld>
            <a:endParaRPr lang="en-CA"/>
          </a:p>
        </p:txBody>
      </p:sp>
    </p:spTree>
    <p:extLst>
      <p:ext uri="{BB962C8B-B14F-4D97-AF65-F5344CB8AC3E}">
        <p14:creationId xmlns:p14="http://schemas.microsoft.com/office/powerpoint/2010/main" val="3712958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3C4BDC8F-1602-49E5-ABC8-F34E570FD82C}" type="datetimeFigureOut">
              <a:rPr lang="en-CA" smtClean="0"/>
              <a:t>18/06/2013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87EEE8A-BA67-48C9-973F-FE5524753F7D}" type="slidenum">
              <a:rPr lang="en-CA" smtClean="0"/>
              <a:t>‹#›</a:t>
            </a:fld>
            <a:endParaRPr lang="en-CA"/>
          </a:p>
        </p:txBody>
      </p:sp>
    </p:spTree>
    <p:extLst>
      <p:ext uri="{BB962C8B-B14F-4D97-AF65-F5344CB8AC3E}">
        <p14:creationId xmlns:p14="http://schemas.microsoft.com/office/powerpoint/2010/main" val="3489952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3C4BDC8F-1602-49E5-ABC8-F34E570FD82C}" type="datetimeFigureOut">
              <a:rPr lang="en-CA" smtClean="0"/>
              <a:t>18/06/2013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87EEE8A-BA67-48C9-973F-FE5524753F7D}" type="slidenum">
              <a:rPr lang="en-CA" smtClean="0"/>
              <a:t>‹#›</a:t>
            </a:fld>
            <a:endParaRPr lang="en-CA"/>
          </a:p>
        </p:txBody>
      </p:sp>
    </p:spTree>
    <p:extLst>
      <p:ext uri="{BB962C8B-B14F-4D97-AF65-F5344CB8AC3E}">
        <p14:creationId xmlns:p14="http://schemas.microsoft.com/office/powerpoint/2010/main" val="441850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4BDC8F-1602-49E5-ABC8-F34E570FD82C}" type="datetimeFigureOut">
              <a:rPr lang="en-CA" smtClean="0"/>
              <a:t>18/06/2013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87EEE8A-BA67-48C9-973F-FE5524753F7D}" type="slidenum">
              <a:rPr lang="en-CA" smtClean="0"/>
              <a:t>‹#›</a:t>
            </a:fld>
            <a:endParaRPr lang="en-CA"/>
          </a:p>
        </p:txBody>
      </p:sp>
    </p:spTree>
    <p:extLst>
      <p:ext uri="{BB962C8B-B14F-4D97-AF65-F5344CB8AC3E}">
        <p14:creationId xmlns:p14="http://schemas.microsoft.com/office/powerpoint/2010/main" val="2162732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4BDC8F-1602-49E5-ABC8-F34E570FD82C}" type="datetimeFigureOut">
              <a:rPr lang="en-CA" smtClean="0"/>
              <a:t>18/06/2013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87EEE8A-BA67-48C9-973F-FE5524753F7D}" type="slidenum">
              <a:rPr lang="en-CA" smtClean="0"/>
              <a:t>‹#›</a:t>
            </a:fld>
            <a:endParaRPr lang="en-CA"/>
          </a:p>
        </p:txBody>
      </p:sp>
    </p:spTree>
    <p:extLst>
      <p:ext uri="{BB962C8B-B14F-4D97-AF65-F5344CB8AC3E}">
        <p14:creationId xmlns:p14="http://schemas.microsoft.com/office/powerpoint/2010/main" val="2173760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4BDC8F-1602-49E5-ABC8-F34E570FD82C}" type="datetimeFigureOut">
              <a:rPr lang="en-CA" smtClean="0"/>
              <a:t>18/06/2013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87EEE8A-BA67-48C9-973F-FE5524753F7D}" type="slidenum">
              <a:rPr lang="en-CA" smtClean="0"/>
              <a:t>‹#›</a:t>
            </a:fld>
            <a:endParaRPr lang="en-CA"/>
          </a:p>
        </p:txBody>
      </p:sp>
    </p:spTree>
    <p:extLst>
      <p:ext uri="{BB962C8B-B14F-4D97-AF65-F5344CB8AC3E}">
        <p14:creationId xmlns:p14="http://schemas.microsoft.com/office/powerpoint/2010/main" val="3748227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4BDC8F-1602-49E5-ABC8-F34E570FD82C}" type="datetimeFigureOut">
              <a:rPr lang="en-CA" smtClean="0"/>
              <a:t>18/06/2013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EEE8A-BA67-48C9-973F-FE5524753F7D}" type="slidenum">
              <a:rPr lang="en-CA" smtClean="0"/>
              <a:t>‹#›</a:t>
            </a:fld>
            <a:endParaRPr lang="en-CA"/>
          </a:p>
        </p:txBody>
      </p:sp>
    </p:spTree>
    <p:extLst>
      <p:ext uri="{BB962C8B-B14F-4D97-AF65-F5344CB8AC3E}">
        <p14:creationId xmlns:p14="http://schemas.microsoft.com/office/powerpoint/2010/main" val="156665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youtube.com/watch?v=-qPoOZ5eZb4&amp;list=PLJp8Went5scVHOOhlOmT3JDF9LwrgLEeS&amp;index=3"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youtube.com/watch?v=wjrxKOZfOf0&amp;list=PLJp8Went5scVHOOhlOmT3JDF9LwrgLEe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youtube.com/watch?v=Vq_feK4MNsk&amp;list=PLJp8Went5scVHOOhlOmT3JDF9LwrgLEe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youtube.com/watch?v=oaoWAurpi7U&amp;list=PLJp8Went5scVHOOhlOmT3JDF9LwrgLEe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youtube.com/watch?v=4UorQYe3uwQ&amp;list=PLJp8Went5scVHOOhlOmT3JDF9LwrgLEe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youtube.com/watch?v=oKcRycAQgsk&amp;list=PLJp8Went5scVHOOhlOmT3JDF9LwrgLEe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technology.canoe.ca/2013/04/29/20779446-relaxnews.html" TargetMode="External"/><Relationship Id="rId1" Type="http://schemas.openxmlformats.org/officeDocument/2006/relationships/slideLayout" Target="../slideLayouts/slideLayout2.xml"/><Relationship Id="rId4" Type="http://schemas.openxmlformats.org/officeDocument/2006/relationships/hyperlink" Target="http://www.pocket-lint.com/news/120638-sony-4k-will-be-mainstream-within-a-couple-of-years"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hyperlink" Target="https://twitter.com/futureshop" TargetMode="External"/><Relationship Id="rId1" Type="http://schemas.openxmlformats.org/officeDocument/2006/relationships/slideLayout" Target="../slideLayouts/slideLayout2.xml"/><Relationship Id="rId6" Type="http://schemas.openxmlformats.org/officeDocument/2006/relationships/hyperlink" Target="https://twitter.com/elliottchun" TargetMode="Externa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hyperlink" Target="https://www.facebook.com/FutureShop?fref=ts" TargetMode="External"/><Relationship Id="rId1" Type="http://schemas.openxmlformats.org/officeDocument/2006/relationships/slideLayout" Target="../slideLayouts/slideLayout2.xml"/><Relationship Id="rId6" Type="http://schemas.openxmlformats.org/officeDocument/2006/relationships/hyperlink" Target="https://twitter.com/elliottchun" TargetMode="External"/><Relationship Id="rId5" Type="http://schemas.openxmlformats.org/officeDocument/2006/relationships/image" Target="../media/image10.jpeg"/><Relationship Id="rId4" Type="http://schemas.openxmlformats.org/officeDocument/2006/relationships/hyperlink" Target="https://twitter.com/futuresho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community.futureshop.ca/t5/Tech-Blog/Content-is-king-and-4K-TVs-know-it/ba-p/420639"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community.futureshop.ca/t5/Tech-Blog/4K-TV-Spotlight-The-Sony-55-4K-Resolution-240Hz-3D-Ultra-HD-LED/ba-p/419959"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communaute.futureshop.ca/t5/Le-Blogue-Techno/Sony-lance-des-TV-4K-de-55-quot-et-65-quot/ba-p/13862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fr.canoe.ca/techno/materiel/archives/2013/05/20130503-152349.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community.futureshop.ca/t5/Tech-Blog/Future-Shop-goes-to-Hollywood-What-is-4K-TV-Video/ba-p/420137" TargetMode="Externa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8"/>
            <a:ext cx="7772400" cy="1470025"/>
          </a:xfrm>
        </p:spPr>
        <p:txBody>
          <a:bodyPr>
            <a:noAutofit/>
          </a:bodyPr>
          <a:lstStyle/>
          <a:p>
            <a:r>
              <a:rPr lang="en-CA" sz="3000" b="1" dirty="0" smtClean="0">
                <a:latin typeface="Arial" pitchFamily="34" charset="0"/>
                <a:cs typeface="Arial" pitchFamily="34" charset="0"/>
              </a:rPr>
              <a:t>4K TV LA Press Trip</a:t>
            </a:r>
            <a:r>
              <a:rPr lang="en-CA" sz="3000" dirty="0" smtClean="0">
                <a:latin typeface="Arial" pitchFamily="34" charset="0"/>
                <a:cs typeface="Arial" pitchFamily="34" charset="0"/>
              </a:rPr>
              <a:t/>
            </a:r>
            <a:br>
              <a:rPr lang="en-CA" sz="3000" dirty="0" smtClean="0">
                <a:latin typeface="Arial" pitchFamily="34" charset="0"/>
                <a:cs typeface="Arial" pitchFamily="34" charset="0"/>
              </a:rPr>
            </a:br>
            <a:r>
              <a:rPr lang="en-CA" sz="2800" dirty="0" smtClean="0">
                <a:latin typeface="Arial" pitchFamily="34" charset="0"/>
                <a:cs typeface="Arial" pitchFamily="34" charset="0"/>
              </a:rPr>
              <a:t>Initial SOCAN Media Impressions with</a:t>
            </a:r>
            <a:br>
              <a:rPr lang="en-CA" sz="2800" dirty="0" smtClean="0">
                <a:latin typeface="Arial" pitchFamily="34" charset="0"/>
                <a:cs typeface="Arial" pitchFamily="34" charset="0"/>
              </a:rPr>
            </a:br>
            <a:r>
              <a:rPr lang="en-CA" sz="2800" dirty="0" smtClean="0">
                <a:latin typeface="Arial" pitchFamily="34" charset="0"/>
                <a:cs typeface="Arial" pitchFamily="34" charset="0"/>
              </a:rPr>
              <a:t>Future Shop via Digital Journal</a:t>
            </a:r>
            <a:endParaRPr lang="en-CA" sz="2800" dirty="0">
              <a:latin typeface="Arial" pitchFamily="34" charset="0"/>
              <a:cs typeface="Arial" pitchFamily="34" charset="0"/>
            </a:endParaRPr>
          </a:p>
        </p:txBody>
      </p:sp>
      <p:sp>
        <p:nvSpPr>
          <p:cNvPr id="3" name="Subtitle 2"/>
          <p:cNvSpPr>
            <a:spLocks noGrp="1"/>
          </p:cNvSpPr>
          <p:nvPr>
            <p:ph type="subTitle" idx="1"/>
          </p:nvPr>
        </p:nvSpPr>
        <p:spPr>
          <a:xfrm>
            <a:off x="323528" y="4967045"/>
            <a:ext cx="8280920" cy="1054243"/>
          </a:xfrm>
        </p:spPr>
        <p:txBody>
          <a:bodyPr/>
          <a:lstStyle/>
          <a:p>
            <a:r>
              <a:rPr lang="en-CA" sz="1800" dirty="0" smtClean="0">
                <a:latin typeface="Arial" pitchFamily="34" charset="0"/>
                <a:cs typeface="Arial" pitchFamily="34" charset="0"/>
              </a:rPr>
              <a:t>Prepared by Christina Stefanski </a:t>
            </a:r>
          </a:p>
          <a:p>
            <a:r>
              <a:rPr lang="en-CA" sz="1800" dirty="0" smtClean="0">
                <a:latin typeface="Arial" pitchFamily="34" charset="0"/>
                <a:cs typeface="Arial" pitchFamily="34" charset="0"/>
              </a:rPr>
              <a:t>Public Relations Specialist</a:t>
            </a:r>
          </a:p>
          <a:p>
            <a:r>
              <a:rPr lang="en-CA" sz="1800" dirty="0">
                <a:latin typeface="Arial" pitchFamily="34" charset="0"/>
                <a:cs typeface="Arial" pitchFamily="34" charset="0"/>
              </a:rPr>
              <a:t>May 3, </a:t>
            </a:r>
            <a:r>
              <a:rPr lang="en-CA" sz="1800" dirty="0" smtClean="0">
                <a:latin typeface="Arial" pitchFamily="34" charset="0"/>
                <a:cs typeface="Arial" pitchFamily="34" charset="0"/>
              </a:rPr>
              <a:t>2013</a:t>
            </a:r>
            <a:endParaRPr lang="en-CA" sz="1800" dirty="0">
              <a:latin typeface="Arial" pitchFamily="34" charset="0"/>
              <a:cs typeface="Arial" pitchFamily="34" charset="0"/>
            </a:endParaRPr>
          </a:p>
        </p:txBody>
      </p:sp>
      <p:pic>
        <p:nvPicPr>
          <p:cNvPr id="2050" name="Picture 2" descr="D:\My Documents\Desktop\c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065" y="1988840"/>
            <a:ext cx="4797415" cy="26925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My Documents\Desktop\i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925" y="1988839"/>
            <a:ext cx="3400979" cy="269254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D:\My Documents\Desktop\ALL\ALL\Everything\2013\Products\Logos\MakeDotBeliev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3522" y="5805264"/>
            <a:ext cx="2332974" cy="96248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D:\My Documents\Desktop\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507" y="5949280"/>
            <a:ext cx="2495277"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534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D:\My Documents\Desktop\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2159" y="2676351"/>
            <a:ext cx="5494337" cy="413702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D:\My Documents\Desktop\fs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8839"/>
            <a:ext cx="5440363" cy="46402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516216" y="188640"/>
            <a:ext cx="2390398" cy="369332"/>
          </a:xfrm>
          <a:prstGeom prst="rect">
            <a:avLst/>
          </a:prstGeom>
          <a:noFill/>
          <a:ln w="25400">
            <a:solidFill>
              <a:srgbClr val="FF0000"/>
            </a:solidFill>
          </a:ln>
        </p:spPr>
        <p:txBody>
          <a:bodyPr wrap="none" rtlCol="0">
            <a:spAutoFit/>
          </a:bodyPr>
          <a:lstStyle/>
          <a:p>
            <a:r>
              <a:rPr lang="en-CA" dirty="0" smtClean="0">
                <a:latin typeface="Arial" pitchFamily="34" charset="0"/>
                <a:cs typeface="Arial" pitchFamily="34" charset="0"/>
              </a:rPr>
              <a:t>Impressions: 500,000</a:t>
            </a:r>
            <a:endParaRPr lang="en-CA" dirty="0">
              <a:latin typeface="Arial" pitchFamily="34" charset="0"/>
              <a:cs typeface="Arial" pitchFamily="34" charset="0"/>
            </a:endParaRPr>
          </a:p>
        </p:txBody>
      </p:sp>
      <p:sp>
        <p:nvSpPr>
          <p:cNvPr id="2" name="TextBox 1"/>
          <p:cNvSpPr txBox="1"/>
          <p:nvPr/>
        </p:nvSpPr>
        <p:spPr>
          <a:xfrm>
            <a:off x="115289" y="5301208"/>
            <a:ext cx="3304583" cy="830997"/>
          </a:xfrm>
          <a:prstGeom prst="rect">
            <a:avLst/>
          </a:prstGeom>
          <a:noFill/>
          <a:ln w="25400">
            <a:solidFill>
              <a:schemeClr val="tx1"/>
            </a:solidFill>
          </a:ln>
        </p:spPr>
        <p:txBody>
          <a:bodyPr wrap="square" rtlCol="0">
            <a:spAutoFit/>
          </a:bodyPr>
          <a:lstStyle/>
          <a:p>
            <a:r>
              <a:rPr lang="en-CA" sz="1600" dirty="0" smtClean="0">
                <a:latin typeface="Arial" pitchFamily="34" charset="0"/>
                <a:cs typeface="Arial" pitchFamily="34" charset="0"/>
              </a:rPr>
              <a:t>Elliott Chun, Communications Manager, Future Shop with</a:t>
            </a:r>
          </a:p>
          <a:p>
            <a:r>
              <a:rPr lang="en-CA" sz="1600" dirty="0" smtClean="0">
                <a:latin typeface="Arial" pitchFamily="34" charset="0"/>
                <a:cs typeface="Arial" pitchFamily="34" charset="0"/>
              </a:rPr>
              <a:t>Tech Journalist Carl-Edwin Michel</a:t>
            </a:r>
          </a:p>
        </p:txBody>
      </p:sp>
    </p:spTree>
    <p:extLst>
      <p:ext uri="{BB962C8B-B14F-4D97-AF65-F5344CB8AC3E}">
        <p14:creationId xmlns:p14="http://schemas.microsoft.com/office/powerpoint/2010/main" val="3289024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My Documents\Desktop\fsv.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2656"/>
            <a:ext cx="8693014"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477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My Documents\Desktop\va.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37" y="225137"/>
            <a:ext cx="8847559" cy="637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148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My Documents\Desktop\video.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88640"/>
            <a:ext cx="8872236"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753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My Documents\Desktop\vid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60649"/>
            <a:ext cx="8894127" cy="633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207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My Documents\Desktop\via.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47740"/>
            <a:ext cx="8910874" cy="6349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317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My Documents\Desktop\vid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97" y="263350"/>
            <a:ext cx="8932799" cy="6334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759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My Documents\Desktop\ca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740912"/>
            <a:ext cx="6383690" cy="5208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76664" y="260648"/>
            <a:ext cx="3059832" cy="6494085"/>
          </a:xfrm>
          <a:prstGeom prst="rect">
            <a:avLst/>
          </a:prstGeom>
          <a:solidFill>
            <a:schemeClr val="bg1"/>
          </a:solidFill>
          <a:ln w="25400">
            <a:solidFill>
              <a:srgbClr val="FF0000"/>
            </a:solidFill>
          </a:ln>
        </p:spPr>
        <p:txBody>
          <a:bodyPr wrap="square" rtlCol="0">
            <a:spAutoFit/>
          </a:bodyPr>
          <a:lstStyle/>
          <a:p>
            <a:r>
              <a:rPr lang="en-CA" sz="1600" b="1" dirty="0">
                <a:latin typeface="Arial" pitchFamily="34" charset="0"/>
                <a:cs typeface="Arial" pitchFamily="34" charset="0"/>
              </a:rPr>
              <a:t>The new standard within a few years?</a:t>
            </a:r>
            <a:r>
              <a:rPr lang="en-CA" sz="1600" dirty="0">
                <a:latin typeface="Arial" pitchFamily="34" charset="0"/>
                <a:cs typeface="Arial" pitchFamily="34" charset="0"/>
              </a:rPr>
              <a:t> </a:t>
            </a:r>
          </a:p>
          <a:p>
            <a:r>
              <a:rPr lang="en-CA" sz="1600" dirty="0">
                <a:latin typeface="Arial" pitchFamily="34" charset="0"/>
                <a:cs typeface="Arial" pitchFamily="34" charset="0"/>
              </a:rPr>
              <a:t>The news follows a Sony briefing on April 23 where the company -- which has invested heavily in the UHD format as a filmmaker, broadcaster and TV manufacturer -- claimed the technology is being adopted at a much faster rate than even it had predicted. Talking to </a:t>
            </a:r>
            <a:r>
              <a:rPr lang="en-CA" sz="1600" dirty="0">
                <a:latin typeface="Arial" pitchFamily="34" charset="0"/>
                <a:cs typeface="Arial" pitchFamily="34" charset="0"/>
                <a:hlinkClick r:id="rId4"/>
              </a:rPr>
              <a:t>Pocket Lint</a:t>
            </a:r>
            <a:r>
              <a:rPr lang="en-CA" sz="1600" dirty="0">
                <a:latin typeface="Arial" pitchFamily="34" charset="0"/>
                <a:cs typeface="Arial" pitchFamily="34" charset="0"/>
              </a:rPr>
              <a:t>, Chris Cookson, president of technology at Sony Pictures said: "I've always felt that there was an inevitability that </a:t>
            </a:r>
            <a:r>
              <a:rPr lang="en-CA" sz="1600" dirty="0">
                <a:latin typeface="Arial" pitchFamily="34" charset="0"/>
                <a:cs typeface="Arial" pitchFamily="34" charset="0"/>
                <a:hlinkClick r:id="rId2"/>
              </a:rPr>
              <a:t>screen</a:t>
            </a:r>
            <a:r>
              <a:rPr lang="en-CA" sz="1600" dirty="0">
                <a:latin typeface="Arial" pitchFamily="34" charset="0"/>
                <a:cs typeface="Arial" pitchFamily="34" charset="0"/>
              </a:rPr>
              <a:t> resolution would increase and that the size of the image that people seek out will get bigger and that, as it gets bigger, 2K (1080p) isn't quite enough," he added. "I would have guessed [that would happen] a couple of years from now. But, if you look at where we are, we are ahead of that</a:t>
            </a:r>
            <a:r>
              <a:rPr lang="en-CA" sz="1600" dirty="0" smtClean="0">
                <a:latin typeface="Arial" pitchFamily="34" charset="0"/>
                <a:cs typeface="Arial" pitchFamily="34" charset="0"/>
              </a:rPr>
              <a:t>.”</a:t>
            </a:r>
          </a:p>
        </p:txBody>
      </p:sp>
    </p:spTree>
    <p:extLst>
      <p:ext uri="{BB962C8B-B14F-4D97-AF65-F5344CB8AC3E}">
        <p14:creationId xmlns:p14="http://schemas.microsoft.com/office/powerpoint/2010/main" val="1493476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My Documents\Desktop\can.1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9" y="131185"/>
            <a:ext cx="7794024" cy="6610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085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a:bodyPr>
          <a:lstStyle/>
          <a:p>
            <a:r>
              <a:rPr lang="en-CA" sz="3000" b="1" dirty="0" smtClean="0">
                <a:latin typeface="Arial" pitchFamily="34" charset="0"/>
                <a:cs typeface="Arial" pitchFamily="34" charset="0"/>
              </a:rPr>
              <a:t>Media/Social Media Impressions</a:t>
            </a:r>
            <a:endParaRPr lang="en-CA" sz="3000" b="1" dirty="0">
              <a:latin typeface="Arial" pitchFamily="34" charset="0"/>
              <a:cs typeface="Arial" pitchFamily="34" charset="0"/>
            </a:endParaRPr>
          </a:p>
        </p:txBody>
      </p:sp>
      <p:sp>
        <p:nvSpPr>
          <p:cNvPr id="3" name="Content Placeholder 2"/>
          <p:cNvSpPr>
            <a:spLocks noGrp="1"/>
          </p:cNvSpPr>
          <p:nvPr>
            <p:ph idx="1"/>
          </p:nvPr>
        </p:nvSpPr>
        <p:spPr>
          <a:xfrm>
            <a:off x="467544" y="1124744"/>
            <a:ext cx="8229600" cy="5256584"/>
          </a:xfrm>
        </p:spPr>
        <p:txBody>
          <a:bodyPr>
            <a:normAutofit fontScale="92500" lnSpcReduction="20000"/>
          </a:bodyPr>
          <a:lstStyle/>
          <a:p>
            <a:r>
              <a:rPr lang="en-CA" sz="2400" dirty="0" smtClean="0">
                <a:latin typeface="Arial" pitchFamily="34" charset="0"/>
                <a:cs typeface="Arial" pitchFamily="34" charset="0"/>
              </a:rPr>
              <a:t>Digital Journal directed &amp; recorded video on behalf of Sony Canada working with Brent de Waal, Future Shop’s Elliott Chun and Tech Journalist Carl-Edwin Michel</a:t>
            </a:r>
          </a:p>
          <a:p>
            <a:r>
              <a:rPr lang="en-CA" sz="2400" dirty="0">
                <a:latin typeface="Arial" pitchFamily="34" charset="0"/>
                <a:cs typeface="Arial" pitchFamily="34" charset="0"/>
              </a:rPr>
              <a:t>Initial media impressions via </a:t>
            </a:r>
            <a:r>
              <a:rPr lang="en-CA" sz="2400" i="1" dirty="0">
                <a:latin typeface="Arial" pitchFamily="34" charset="0"/>
                <a:cs typeface="Arial" pitchFamily="34" charset="0"/>
              </a:rPr>
              <a:t>Future Shop Tech Blog </a:t>
            </a:r>
            <a:r>
              <a:rPr lang="en-CA" sz="2400" dirty="0">
                <a:latin typeface="Arial" pitchFamily="34" charset="0"/>
                <a:cs typeface="Arial" pitchFamily="34" charset="0"/>
              </a:rPr>
              <a:t>and YouTube channels: </a:t>
            </a:r>
            <a:r>
              <a:rPr lang="en-CA" sz="2400" b="1" dirty="0" smtClean="0">
                <a:solidFill>
                  <a:srgbClr val="FF0000"/>
                </a:solidFill>
                <a:latin typeface="Arial" pitchFamily="34" charset="0"/>
                <a:cs typeface="Arial" pitchFamily="34" charset="0"/>
              </a:rPr>
              <a:t>+2.5 </a:t>
            </a:r>
            <a:r>
              <a:rPr lang="en-CA" sz="2400" b="1" dirty="0">
                <a:solidFill>
                  <a:srgbClr val="FF0000"/>
                </a:solidFill>
                <a:latin typeface="Arial" pitchFamily="34" charset="0"/>
                <a:cs typeface="Arial" pitchFamily="34" charset="0"/>
              </a:rPr>
              <a:t>million </a:t>
            </a:r>
            <a:endParaRPr lang="en-CA" sz="2400" b="1" dirty="0" smtClean="0">
              <a:solidFill>
                <a:srgbClr val="FF0000"/>
              </a:solidFill>
              <a:latin typeface="Arial" pitchFamily="34" charset="0"/>
              <a:cs typeface="Arial" pitchFamily="34" charset="0"/>
            </a:endParaRPr>
          </a:p>
          <a:p>
            <a:r>
              <a:rPr lang="en-CA" sz="2400" dirty="0" smtClean="0">
                <a:latin typeface="Arial" pitchFamily="34" charset="0"/>
                <a:cs typeface="Arial" pitchFamily="34" charset="0"/>
              </a:rPr>
              <a:t>Sony 4K </a:t>
            </a:r>
            <a:r>
              <a:rPr lang="en-CA" sz="2400" dirty="0">
                <a:latin typeface="Arial" pitchFamily="34" charset="0"/>
                <a:cs typeface="Arial" pitchFamily="34" charset="0"/>
              </a:rPr>
              <a:t>article/video </a:t>
            </a:r>
            <a:r>
              <a:rPr lang="en-CA" sz="2400" dirty="0" smtClean="0">
                <a:latin typeface="Arial" pitchFamily="34" charset="0"/>
                <a:cs typeface="Arial" pitchFamily="34" charset="0"/>
              </a:rPr>
              <a:t>with Carl-Edwin </a:t>
            </a:r>
            <a:r>
              <a:rPr lang="en-CA" sz="2400" dirty="0">
                <a:latin typeface="Arial" pitchFamily="34" charset="0"/>
                <a:cs typeface="Arial" pitchFamily="34" charset="0"/>
              </a:rPr>
              <a:t>Michel </a:t>
            </a:r>
            <a:r>
              <a:rPr lang="en-CA" sz="2400" dirty="0" smtClean="0">
                <a:latin typeface="Arial" pitchFamily="34" charset="0"/>
                <a:cs typeface="Arial" pitchFamily="34" charset="0"/>
              </a:rPr>
              <a:t>on </a:t>
            </a:r>
            <a:r>
              <a:rPr lang="en-CA" sz="2400" dirty="0">
                <a:latin typeface="Arial" pitchFamily="34" charset="0"/>
                <a:cs typeface="Arial" pitchFamily="34" charset="0"/>
              </a:rPr>
              <a:t>Canoe.ca (</a:t>
            </a:r>
            <a:r>
              <a:rPr lang="en-CA" sz="2400" b="1" dirty="0">
                <a:solidFill>
                  <a:srgbClr val="FF0000"/>
                </a:solidFill>
                <a:latin typeface="Arial" pitchFamily="34" charset="0"/>
                <a:cs typeface="Arial" pitchFamily="34" charset="0"/>
              </a:rPr>
              <a:t>9.5 million impressions</a:t>
            </a:r>
            <a:r>
              <a:rPr lang="en-CA" sz="2400" dirty="0">
                <a:latin typeface="Arial" pitchFamily="34" charset="0"/>
                <a:cs typeface="Arial" pitchFamily="34" charset="0"/>
              </a:rPr>
              <a:t>)</a:t>
            </a:r>
          </a:p>
          <a:p>
            <a:pPr marL="0" indent="0">
              <a:buNone/>
            </a:pPr>
            <a:endParaRPr lang="en-CA" sz="2400" b="1" dirty="0" smtClean="0">
              <a:solidFill>
                <a:srgbClr val="FF0000"/>
              </a:solidFill>
              <a:latin typeface="Arial" pitchFamily="34" charset="0"/>
              <a:cs typeface="Arial" pitchFamily="34" charset="0"/>
            </a:endParaRPr>
          </a:p>
          <a:p>
            <a:r>
              <a:rPr lang="en-CA" sz="2400" dirty="0" smtClean="0">
                <a:latin typeface="Arial" pitchFamily="34" charset="0"/>
                <a:cs typeface="Arial" pitchFamily="34" charset="0"/>
              </a:rPr>
              <a:t>Initial social media impressions via @</a:t>
            </a:r>
            <a:r>
              <a:rPr lang="en-CA" sz="2400" dirty="0" err="1" smtClean="0">
                <a:latin typeface="Arial" pitchFamily="34" charset="0"/>
                <a:cs typeface="Arial" pitchFamily="34" charset="0"/>
              </a:rPr>
              <a:t>SonyCanadanews</a:t>
            </a:r>
            <a:r>
              <a:rPr lang="en-CA" sz="2400" dirty="0" smtClean="0">
                <a:latin typeface="Arial" pitchFamily="34" charset="0"/>
                <a:cs typeface="Arial" pitchFamily="34" charset="0"/>
              </a:rPr>
              <a:t> and @</a:t>
            </a:r>
            <a:r>
              <a:rPr lang="en-CA" sz="2400" dirty="0" err="1" smtClean="0">
                <a:latin typeface="Arial" pitchFamily="34" charset="0"/>
                <a:cs typeface="Arial" pitchFamily="34" charset="0"/>
              </a:rPr>
              <a:t>sony_canada</a:t>
            </a:r>
            <a:r>
              <a:rPr lang="en-CA" sz="2400" dirty="0" smtClean="0">
                <a:latin typeface="Arial" pitchFamily="34" charset="0"/>
                <a:cs typeface="Arial" pitchFamily="34" charset="0"/>
              </a:rPr>
              <a:t> + #4KTV </a:t>
            </a:r>
            <a:r>
              <a:rPr lang="en-CA" sz="2400" dirty="0" err="1" smtClean="0">
                <a:latin typeface="Arial" pitchFamily="34" charset="0"/>
                <a:cs typeface="Arial" pitchFamily="34" charset="0"/>
              </a:rPr>
              <a:t>hashtag</a:t>
            </a:r>
            <a:r>
              <a:rPr lang="en-CA" sz="2400" dirty="0" smtClean="0">
                <a:latin typeface="Arial" pitchFamily="34" charset="0"/>
                <a:cs typeface="Arial" pitchFamily="34" charset="0"/>
              </a:rPr>
              <a:t>: </a:t>
            </a:r>
            <a:r>
              <a:rPr lang="en-CA" sz="2400" dirty="0" smtClean="0">
                <a:solidFill>
                  <a:srgbClr val="FF0000"/>
                </a:solidFill>
                <a:latin typeface="Arial" pitchFamily="34" charset="0"/>
                <a:cs typeface="Arial" pitchFamily="34" charset="0"/>
              </a:rPr>
              <a:t>+</a:t>
            </a:r>
            <a:r>
              <a:rPr lang="en-CA" sz="2400" b="1" dirty="0" smtClean="0">
                <a:solidFill>
                  <a:srgbClr val="FF0000"/>
                </a:solidFill>
                <a:latin typeface="Arial" pitchFamily="34" charset="0"/>
                <a:cs typeface="Arial" pitchFamily="34" charset="0"/>
              </a:rPr>
              <a:t>2 </a:t>
            </a:r>
            <a:r>
              <a:rPr lang="en-CA" sz="2400" b="1" dirty="0">
                <a:solidFill>
                  <a:srgbClr val="FF0000"/>
                </a:solidFill>
                <a:latin typeface="Arial" pitchFamily="34" charset="0"/>
                <a:cs typeface="Arial" pitchFamily="34" charset="0"/>
              </a:rPr>
              <a:t>million </a:t>
            </a:r>
            <a:endParaRPr lang="en-CA" sz="2400" b="1" dirty="0" smtClean="0">
              <a:solidFill>
                <a:srgbClr val="FF0000"/>
              </a:solidFill>
              <a:latin typeface="Arial" pitchFamily="34" charset="0"/>
              <a:cs typeface="Arial" pitchFamily="34" charset="0"/>
            </a:endParaRPr>
          </a:p>
          <a:p>
            <a:r>
              <a:rPr lang="en-CA" sz="2400" dirty="0" smtClean="0">
                <a:latin typeface="Arial" pitchFamily="34" charset="0"/>
                <a:cs typeface="Arial" pitchFamily="34" charset="0"/>
              </a:rPr>
              <a:t>Sony Canada Facebook (</a:t>
            </a:r>
            <a:r>
              <a:rPr lang="en-CA" sz="2400" b="1" dirty="0" smtClean="0">
                <a:solidFill>
                  <a:srgbClr val="FF0000"/>
                </a:solidFill>
                <a:latin typeface="Arial" pitchFamily="34" charset="0"/>
                <a:cs typeface="Arial" pitchFamily="34" charset="0"/>
              </a:rPr>
              <a:t>90K followers</a:t>
            </a:r>
            <a:r>
              <a:rPr lang="en-CA" sz="2400" dirty="0" smtClean="0">
                <a:latin typeface="Arial" pitchFamily="34" charset="0"/>
                <a:cs typeface="Arial" pitchFamily="34" charset="0"/>
              </a:rPr>
              <a:t>) +</a:t>
            </a:r>
            <a:r>
              <a:rPr lang="en-CA" sz="2400" dirty="0">
                <a:latin typeface="Arial" pitchFamily="34" charset="0"/>
                <a:cs typeface="Arial" pitchFamily="34" charset="0"/>
              </a:rPr>
              <a:t> </a:t>
            </a:r>
            <a:r>
              <a:rPr lang="en-CA" sz="2400" dirty="0" smtClean="0">
                <a:latin typeface="Arial" pitchFamily="34" charset="0"/>
                <a:cs typeface="Arial" pitchFamily="34" charset="0"/>
              </a:rPr>
              <a:t>Future Shop Facebook shared “The Sony 4K Experience” photo album (</a:t>
            </a:r>
            <a:r>
              <a:rPr lang="en-CA" sz="2400" b="1" dirty="0" smtClean="0">
                <a:solidFill>
                  <a:srgbClr val="FF0000"/>
                </a:solidFill>
                <a:latin typeface="Arial" pitchFamily="34" charset="0"/>
                <a:cs typeface="Arial" pitchFamily="34" charset="0"/>
              </a:rPr>
              <a:t>500K followers</a:t>
            </a:r>
            <a:r>
              <a:rPr lang="en-CA" sz="2400" dirty="0" smtClean="0">
                <a:latin typeface="Arial" pitchFamily="34" charset="0"/>
                <a:cs typeface="Arial" pitchFamily="34" charset="0"/>
              </a:rPr>
              <a:t>)</a:t>
            </a:r>
          </a:p>
          <a:p>
            <a:r>
              <a:rPr lang="en-CA" sz="2400" dirty="0" smtClean="0">
                <a:latin typeface="Arial" pitchFamily="34" charset="0"/>
                <a:cs typeface="Arial" pitchFamily="34" charset="0"/>
              </a:rPr>
              <a:t>Twitter schedule will go live next week to share 4K story with key 4K TV audiences: </a:t>
            </a:r>
            <a:r>
              <a:rPr lang="en-US" sz="2400" dirty="0" smtClean="0">
                <a:latin typeface="Arial" pitchFamily="34" charset="0"/>
                <a:cs typeface="Arial" pitchFamily="34" charset="0"/>
              </a:rPr>
              <a:t>film makers, </a:t>
            </a:r>
            <a:r>
              <a:rPr lang="en-US" sz="2400" dirty="0">
                <a:latin typeface="Arial" pitchFamily="34" charset="0"/>
                <a:cs typeface="Arial" pitchFamily="34" charset="0"/>
              </a:rPr>
              <a:t>audio </a:t>
            </a:r>
            <a:r>
              <a:rPr lang="en-US" sz="2400" dirty="0" smtClean="0">
                <a:latin typeface="Arial" pitchFamily="34" charset="0"/>
                <a:cs typeface="Arial" pitchFamily="34" charset="0"/>
              </a:rPr>
              <a:t>early-adopters, </a:t>
            </a:r>
            <a:r>
              <a:rPr lang="en-US" sz="2400" dirty="0">
                <a:latin typeface="Arial" pitchFamily="34" charset="0"/>
                <a:cs typeface="Arial" pitchFamily="34" charset="0"/>
              </a:rPr>
              <a:t>gamers, </a:t>
            </a:r>
            <a:r>
              <a:rPr lang="en-US" sz="2400" dirty="0" smtClean="0">
                <a:latin typeface="Arial" pitchFamily="34" charset="0"/>
                <a:cs typeface="Arial" pitchFamily="34" charset="0"/>
              </a:rPr>
              <a:t>and TV fans, and Canadian media alongside 55/65” 4K TV launch in national Sony Stores</a:t>
            </a:r>
            <a:endParaRPr lang="en-CA" sz="2400" dirty="0" smtClean="0">
              <a:latin typeface="Arial" pitchFamily="34" charset="0"/>
              <a:cs typeface="Arial" pitchFamily="34" charset="0"/>
            </a:endParaRPr>
          </a:p>
        </p:txBody>
      </p:sp>
    </p:spTree>
    <p:extLst>
      <p:ext uri="{BB962C8B-B14F-4D97-AF65-F5344CB8AC3E}">
        <p14:creationId xmlns:p14="http://schemas.microsoft.com/office/powerpoint/2010/main" val="4187546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D:\My Documents\Desktop\tw7.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32" y="2027888"/>
            <a:ext cx="4832597" cy="478548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My Documents\Desktop\t.jpg">
            <a:hlinkClick r:id="rId2"/>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2670" y="116632"/>
            <a:ext cx="4399810" cy="496855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My Documents\Desktop\fst.jpg">
            <a:hlinkClick r:id="rId2"/>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9192" y="4725144"/>
            <a:ext cx="2717304" cy="19984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My Documents\Desktop\ect.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105" y="102647"/>
            <a:ext cx="3219759" cy="1886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471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My Documents\Desktop\ALL\f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95858"/>
            <a:ext cx="3451597" cy="649275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D:\My Documents\Desktop\tw.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83" y="2417776"/>
            <a:ext cx="4464496" cy="4430443"/>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D:\My Documents\Desktop\FSt.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583" y="44624"/>
            <a:ext cx="4482417" cy="24768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380312" y="195858"/>
            <a:ext cx="1697901" cy="369332"/>
          </a:xfrm>
          <a:prstGeom prst="rect">
            <a:avLst/>
          </a:prstGeom>
          <a:noFill/>
          <a:ln w="25400">
            <a:solidFill>
              <a:srgbClr val="FF0000"/>
            </a:solidFill>
          </a:ln>
        </p:spPr>
        <p:txBody>
          <a:bodyPr wrap="none" rtlCol="0">
            <a:spAutoFit/>
          </a:bodyPr>
          <a:lstStyle/>
          <a:p>
            <a:r>
              <a:rPr lang="en-CA" dirty="0" smtClean="0">
                <a:latin typeface="Arial" pitchFamily="34" charset="0"/>
                <a:cs typeface="Arial" pitchFamily="34" charset="0"/>
              </a:rPr>
              <a:t>500K followers</a:t>
            </a:r>
            <a:endParaRPr lang="en-CA" dirty="0">
              <a:latin typeface="Arial" pitchFamily="34" charset="0"/>
              <a:cs typeface="Arial" pitchFamily="34" charset="0"/>
            </a:endParaRPr>
          </a:p>
        </p:txBody>
      </p:sp>
    </p:spTree>
    <p:extLst>
      <p:ext uri="{BB962C8B-B14F-4D97-AF65-F5344CB8AC3E}">
        <p14:creationId xmlns:p14="http://schemas.microsoft.com/office/powerpoint/2010/main" val="3666526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D:\My Documents\Desktop\fs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97" y="2301701"/>
            <a:ext cx="5121275" cy="45116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0" name="Picture 2" descr="D:\My Documents\Desktop\fs1a.jpg">
            <a:hlinkClick r:id="rId2"/>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114330"/>
            <a:ext cx="6294437" cy="41306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7504" y="188640"/>
            <a:ext cx="2390398" cy="369332"/>
          </a:xfrm>
          <a:prstGeom prst="rect">
            <a:avLst/>
          </a:prstGeom>
          <a:noFill/>
          <a:ln w="25400">
            <a:solidFill>
              <a:srgbClr val="FF0000"/>
            </a:solidFill>
          </a:ln>
        </p:spPr>
        <p:txBody>
          <a:bodyPr wrap="none" rtlCol="0">
            <a:spAutoFit/>
          </a:bodyPr>
          <a:lstStyle/>
          <a:p>
            <a:r>
              <a:rPr lang="en-CA" dirty="0" smtClean="0">
                <a:latin typeface="Arial" pitchFamily="34" charset="0"/>
                <a:cs typeface="Arial" pitchFamily="34" charset="0"/>
              </a:rPr>
              <a:t>Impressions: 500,000</a:t>
            </a:r>
            <a:endParaRPr lang="en-CA" dirty="0">
              <a:latin typeface="Arial" pitchFamily="34" charset="0"/>
              <a:cs typeface="Arial" pitchFamily="34" charset="0"/>
            </a:endParaRPr>
          </a:p>
        </p:txBody>
      </p:sp>
    </p:spTree>
    <p:extLst>
      <p:ext uri="{BB962C8B-B14F-4D97-AF65-F5344CB8AC3E}">
        <p14:creationId xmlns:p14="http://schemas.microsoft.com/office/powerpoint/2010/main" val="1140322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D:\My Documents\Desktop\fs3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2287413"/>
            <a:ext cx="6210300" cy="45259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098" name="Picture 2" descr="D:\My Documents\Desktop\FS3.jpg">
            <a:hlinkClick r:id="rId2"/>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63103"/>
            <a:ext cx="6340475" cy="45180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516216" y="188640"/>
            <a:ext cx="2390398" cy="369332"/>
          </a:xfrm>
          <a:prstGeom prst="rect">
            <a:avLst/>
          </a:prstGeom>
          <a:noFill/>
          <a:ln w="25400">
            <a:solidFill>
              <a:srgbClr val="FF0000"/>
            </a:solidFill>
          </a:ln>
        </p:spPr>
        <p:txBody>
          <a:bodyPr wrap="none" rtlCol="0">
            <a:spAutoFit/>
          </a:bodyPr>
          <a:lstStyle/>
          <a:p>
            <a:r>
              <a:rPr lang="en-CA" dirty="0" smtClean="0">
                <a:latin typeface="Arial" pitchFamily="34" charset="0"/>
                <a:cs typeface="Arial" pitchFamily="34" charset="0"/>
              </a:rPr>
              <a:t>Impressions: 500,000</a:t>
            </a:r>
            <a:endParaRPr lang="en-CA" dirty="0">
              <a:latin typeface="Arial" pitchFamily="34" charset="0"/>
              <a:cs typeface="Arial" pitchFamily="34" charset="0"/>
            </a:endParaRPr>
          </a:p>
        </p:txBody>
      </p:sp>
    </p:spTree>
    <p:extLst>
      <p:ext uri="{BB962C8B-B14F-4D97-AF65-F5344CB8AC3E}">
        <p14:creationId xmlns:p14="http://schemas.microsoft.com/office/powerpoint/2010/main" val="2476450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My Documents\Desktop\f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827254"/>
            <a:ext cx="7162105" cy="562608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7504" y="188640"/>
            <a:ext cx="2390398" cy="369332"/>
          </a:xfrm>
          <a:prstGeom prst="rect">
            <a:avLst/>
          </a:prstGeom>
          <a:noFill/>
          <a:ln w="25400">
            <a:solidFill>
              <a:srgbClr val="FF0000"/>
            </a:solidFill>
          </a:ln>
        </p:spPr>
        <p:txBody>
          <a:bodyPr wrap="none" rtlCol="0">
            <a:spAutoFit/>
          </a:bodyPr>
          <a:lstStyle/>
          <a:p>
            <a:r>
              <a:rPr lang="en-CA" dirty="0" smtClean="0">
                <a:latin typeface="Arial" pitchFamily="34" charset="0"/>
                <a:cs typeface="Arial" pitchFamily="34" charset="0"/>
              </a:rPr>
              <a:t>Impressions: 500,000</a:t>
            </a:r>
            <a:endParaRPr lang="en-CA" dirty="0">
              <a:latin typeface="Arial" pitchFamily="34" charset="0"/>
              <a:cs typeface="Arial" pitchFamily="34" charset="0"/>
            </a:endParaRPr>
          </a:p>
        </p:txBody>
      </p:sp>
    </p:spTree>
    <p:extLst>
      <p:ext uri="{BB962C8B-B14F-4D97-AF65-F5344CB8AC3E}">
        <p14:creationId xmlns:p14="http://schemas.microsoft.com/office/powerpoint/2010/main" val="212372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y Documents\Desktop\ca.jpg">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27784" y="116632"/>
            <a:ext cx="3672408" cy="66201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16216" y="188640"/>
            <a:ext cx="2069797" cy="369332"/>
          </a:xfrm>
          <a:prstGeom prst="rect">
            <a:avLst/>
          </a:prstGeom>
          <a:noFill/>
          <a:ln w="25400">
            <a:solidFill>
              <a:srgbClr val="FF0000"/>
            </a:solidFill>
          </a:ln>
        </p:spPr>
        <p:txBody>
          <a:bodyPr wrap="none" rtlCol="0">
            <a:spAutoFit/>
          </a:bodyPr>
          <a:lstStyle/>
          <a:p>
            <a:r>
              <a:rPr lang="en-CA" dirty="0" smtClean="0">
                <a:latin typeface="Arial" pitchFamily="34" charset="0"/>
                <a:cs typeface="Arial" pitchFamily="34" charset="0"/>
              </a:rPr>
              <a:t>Impressions: </a:t>
            </a:r>
            <a:r>
              <a:rPr lang="en-CA" dirty="0">
                <a:latin typeface="Arial" pitchFamily="34" charset="0"/>
                <a:cs typeface="Arial" pitchFamily="34" charset="0"/>
              </a:rPr>
              <a:t>9</a:t>
            </a:r>
            <a:r>
              <a:rPr lang="en-CA" dirty="0" smtClean="0">
                <a:latin typeface="Arial" pitchFamily="34" charset="0"/>
                <a:cs typeface="Arial" pitchFamily="34" charset="0"/>
              </a:rPr>
              <a:t>.5M</a:t>
            </a:r>
            <a:endParaRPr lang="en-CA" dirty="0">
              <a:latin typeface="Arial" pitchFamily="34" charset="0"/>
              <a:cs typeface="Arial" pitchFamily="34" charset="0"/>
            </a:endParaRPr>
          </a:p>
        </p:txBody>
      </p:sp>
    </p:spTree>
    <p:extLst>
      <p:ext uri="{BB962C8B-B14F-4D97-AF65-F5344CB8AC3E}">
        <p14:creationId xmlns:p14="http://schemas.microsoft.com/office/powerpoint/2010/main" val="4154155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My Documents\Desktop\FS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782713"/>
            <a:ext cx="6248400" cy="40306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descr="D:\My Documents\Desktop\FS21b.jpg">
            <a:hlinkClick r:id="rId2"/>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44624"/>
            <a:ext cx="4640263" cy="21415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516216" y="4341267"/>
            <a:ext cx="2390398" cy="369332"/>
          </a:xfrm>
          <a:prstGeom prst="rect">
            <a:avLst/>
          </a:prstGeom>
          <a:noFill/>
          <a:ln w="25400">
            <a:solidFill>
              <a:srgbClr val="FF0000"/>
            </a:solidFill>
          </a:ln>
        </p:spPr>
        <p:txBody>
          <a:bodyPr wrap="none" rtlCol="0">
            <a:spAutoFit/>
          </a:bodyPr>
          <a:lstStyle/>
          <a:p>
            <a:r>
              <a:rPr lang="en-CA" dirty="0" smtClean="0">
                <a:latin typeface="Arial" pitchFamily="34" charset="0"/>
                <a:cs typeface="Arial" pitchFamily="34" charset="0"/>
              </a:rPr>
              <a:t>Impressions: 500,000</a:t>
            </a:r>
            <a:endParaRPr lang="en-CA" dirty="0">
              <a:latin typeface="Arial" pitchFamily="34" charset="0"/>
              <a:cs typeface="Arial" pitchFamily="34" charset="0"/>
            </a:endParaRPr>
          </a:p>
        </p:txBody>
      </p:sp>
      <p:pic>
        <p:nvPicPr>
          <p:cNvPr id="3075" name="Picture 3" descr="D:\My Documents\Desktop\FS21a.jpg">
            <a:hlinkClick r:id="rId2"/>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0321" y="67369"/>
            <a:ext cx="6226175" cy="36496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574090" y="5013176"/>
            <a:ext cx="2246382" cy="646331"/>
          </a:xfrm>
          <a:prstGeom prst="rect">
            <a:avLst/>
          </a:prstGeom>
          <a:noFill/>
          <a:ln w="25400" cmpd="dbl">
            <a:solidFill>
              <a:schemeClr val="tx1"/>
            </a:solidFill>
          </a:ln>
        </p:spPr>
        <p:txBody>
          <a:bodyPr wrap="square" rtlCol="0">
            <a:spAutoFit/>
          </a:bodyPr>
          <a:lstStyle/>
          <a:p>
            <a:r>
              <a:rPr lang="en-CA" dirty="0" smtClean="0">
                <a:latin typeface="Arial" pitchFamily="34" charset="0"/>
                <a:cs typeface="Arial" pitchFamily="34" charset="0"/>
              </a:rPr>
              <a:t>This article links to store.sony.ca</a:t>
            </a:r>
            <a:endParaRPr lang="en-CA" dirty="0">
              <a:latin typeface="Arial" pitchFamily="34" charset="0"/>
              <a:cs typeface="Arial" pitchFamily="34" charset="0"/>
            </a:endParaRPr>
          </a:p>
        </p:txBody>
      </p:sp>
    </p:spTree>
    <p:extLst>
      <p:ext uri="{BB962C8B-B14F-4D97-AF65-F5344CB8AC3E}">
        <p14:creationId xmlns:p14="http://schemas.microsoft.com/office/powerpoint/2010/main" val="40851993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TotalTime>
  <Words>346</Words>
  <Application>Microsoft Office PowerPoint</Application>
  <PresentationFormat>On-screen Show (4:3)</PresentationFormat>
  <Paragraphs>24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4K TV LA Press Trip Initial SOCAN Media Impressions with Future Shop via Digital Journal</vt:lpstr>
      <vt:lpstr>Media/Social Media Impressions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Sony of Canada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4K TV hits</dc:title>
  <dc:creator>Stefanski, Christina</dc:creator>
  <cp:lastModifiedBy>Stefanski, Christina</cp:lastModifiedBy>
  <cp:revision>112</cp:revision>
  <dcterms:created xsi:type="dcterms:W3CDTF">2013-05-03T01:35:56Z</dcterms:created>
  <dcterms:modified xsi:type="dcterms:W3CDTF">2013-06-18T22:59:12Z</dcterms:modified>
</cp:coreProperties>
</file>