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58" r:id="rId5"/>
    <p:sldId id="261" r:id="rId6"/>
    <p:sldId id="259" r:id="rId7"/>
    <p:sldId id="263" r:id="rId8"/>
    <p:sldId id="265" r:id="rId9"/>
    <p:sldId id="268" r:id="rId10"/>
    <p:sldId id="266" r:id="rId11"/>
    <p:sldId id="269" r:id="rId12"/>
    <p:sldId id="267" r:id="rId13"/>
    <p:sldId id="270" r:id="rId14"/>
    <p:sldId id="276" r:id="rId15"/>
    <p:sldId id="271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60"/>
  </p:normalViewPr>
  <p:slideViewPr>
    <p:cSldViewPr>
      <p:cViewPr>
        <p:scale>
          <a:sx n="57" d="100"/>
          <a:sy n="57" d="100"/>
        </p:scale>
        <p:origin x="-830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0361-A71A-4395-8AF5-ED37BDAD87A8}" type="datetimeFigureOut">
              <a:rPr lang="en-CA" smtClean="0"/>
              <a:t>18/06/2013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0AE0-E428-47CA-A1D5-12789D19231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967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0361-A71A-4395-8AF5-ED37BDAD87A8}" type="datetimeFigureOut">
              <a:rPr lang="en-CA" smtClean="0"/>
              <a:t>18/06/2013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0AE0-E428-47CA-A1D5-12789D19231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9220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0361-A71A-4395-8AF5-ED37BDAD87A8}" type="datetimeFigureOut">
              <a:rPr lang="en-CA" smtClean="0"/>
              <a:t>18/06/2013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0AE0-E428-47CA-A1D5-12789D19231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825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0361-A71A-4395-8AF5-ED37BDAD87A8}" type="datetimeFigureOut">
              <a:rPr lang="en-CA" smtClean="0"/>
              <a:t>18/06/2013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0AE0-E428-47CA-A1D5-12789D19231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347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0361-A71A-4395-8AF5-ED37BDAD87A8}" type="datetimeFigureOut">
              <a:rPr lang="en-CA" smtClean="0"/>
              <a:t>18/06/2013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0AE0-E428-47CA-A1D5-12789D19231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734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0361-A71A-4395-8AF5-ED37BDAD87A8}" type="datetimeFigureOut">
              <a:rPr lang="en-CA" smtClean="0"/>
              <a:t>18/06/2013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0AE0-E428-47CA-A1D5-12789D19231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1915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0361-A71A-4395-8AF5-ED37BDAD87A8}" type="datetimeFigureOut">
              <a:rPr lang="en-CA" smtClean="0"/>
              <a:t>18/06/2013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0AE0-E428-47CA-A1D5-12789D19231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47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0361-A71A-4395-8AF5-ED37BDAD87A8}" type="datetimeFigureOut">
              <a:rPr lang="en-CA" smtClean="0"/>
              <a:t>18/06/2013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0AE0-E428-47CA-A1D5-12789D19231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1489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0361-A71A-4395-8AF5-ED37BDAD87A8}" type="datetimeFigureOut">
              <a:rPr lang="en-CA" smtClean="0"/>
              <a:t>18/06/2013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0AE0-E428-47CA-A1D5-12789D19231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9438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0361-A71A-4395-8AF5-ED37BDAD87A8}" type="datetimeFigureOut">
              <a:rPr lang="en-CA" smtClean="0"/>
              <a:t>18/06/2013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0AE0-E428-47CA-A1D5-12789D19231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8835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0361-A71A-4395-8AF5-ED37BDAD87A8}" type="datetimeFigureOut">
              <a:rPr lang="en-CA" smtClean="0"/>
              <a:t>18/06/2013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C0AE0-E428-47CA-A1D5-12789D19231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9152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A0361-A71A-4395-8AF5-ED37BDAD87A8}" type="datetimeFigureOut">
              <a:rPr lang="en-CA" smtClean="0"/>
              <a:t>18/06/2013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C0AE0-E428-47CA-A1D5-12789D19231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550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jaystrut.com/2013/01/sony-vaio-touch-duo-11-giveaway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style-ish.net/2013/01/tech-reviews-sony-vaio-duo-1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hyperlink" Target="https://plus.google.com/+JayStrut/posts/XTXzYRS8AGZ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lissamonet.com/likes/contest-enter-for-a-chance-to-win-a-sony-vaio-touch-e-series-lapto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hyperlink" Target="http://lissamonet.com/my-life/i-love-sony-vaio-e-series-laptop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legendsleague.com/blog/2013/01/25/vaiotouch-2/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hebhd.com/2013/01/18/24-sony-vaio-l-series-pc-tv-review-contest/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arcustroy.com/gadgets-sony-vaio-touch-tap-20-contest-giveaway/#more-21733" TargetMode="External"/><Relationship Id="rId7" Type="http://schemas.openxmlformats.org/officeDocument/2006/relationships/image" Target="../media/image28.jpeg"/><Relationship Id="rId2" Type="http://schemas.openxmlformats.org/officeDocument/2006/relationships/hyperlink" Target="https://twitter.com/marcustro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rcustroy.com/my-life-sony-vaio-touch-launch-event-toronto/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28937"/>
            <a:ext cx="7772400" cy="1470025"/>
          </a:xfrm>
        </p:spPr>
        <p:txBody>
          <a:bodyPr>
            <a:normAutofit/>
          </a:bodyPr>
          <a:lstStyle/>
          <a:p>
            <a:r>
              <a:rPr lang="en-CA" sz="3600" dirty="0" smtClean="0">
                <a:latin typeface="Arial Black" pitchFamily="34" charset="0"/>
              </a:rPr>
              <a:t>SOCAN VAIO Touch </a:t>
            </a:r>
            <a:br>
              <a:rPr lang="en-CA" sz="3600" dirty="0" smtClean="0">
                <a:latin typeface="Arial Black" pitchFamily="34" charset="0"/>
              </a:rPr>
            </a:br>
            <a:r>
              <a:rPr lang="en-CA" sz="3600" dirty="0" smtClean="0">
                <a:latin typeface="Arial Black" pitchFamily="34" charset="0"/>
              </a:rPr>
              <a:t>Influencer Campaign</a:t>
            </a:r>
            <a:endParaRPr lang="en-CA" sz="36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4484712"/>
            <a:ext cx="9144000" cy="1752600"/>
          </a:xfrm>
        </p:spPr>
        <p:txBody>
          <a:bodyPr/>
          <a:lstStyle/>
          <a:p>
            <a:r>
              <a:rPr lang="en-CA" dirty="0" smtClean="0"/>
              <a:t>Dec. 17, 2012 Event + 2013 Product Reviews/Contests</a:t>
            </a:r>
            <a:endParaRPr lang="en-CA" dirty="0"/>
          </a:p>
        </p:txBody>
      </p:sp>
      <p:pic>
        <p:nvPicPr>
          <p:cNvPr id="5" name="Picture 10" descr="MakeDotBelie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589588"/>
            <a:ext cx="2555875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My Documents\Desktop\VAIO Touch\Final\SonyExperience 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600400" cy="240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D:\My Documents\Desktop\VAIO Touch\Final\SonyExperience 1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8627"/>
            <a:ext cx="3744416" cy="249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My Documents\Desktop\vaio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95" y="5830720"/>
            <a:ext cx="2291358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66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Documents\Desktop\J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7378"/>
            <a:ext cx="4636409" cy="2520280"/>
          </a:xfrm>
          <a:prstGeom prst="rect">
            <a:avLst/>
          </a:prstGeom>
          <a:noFill/>
          <a:ln>
            <a:solidFill>
              <a:schemeClr val="tx1">
                <a:alpha val="98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My Documents\Desktop\jay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86" y="3419474"/>
            <a:ext cx="5678850" cy="3321893"/>
          </a:xfrm>
          <a:prstGeom prst="rect">
            <a:avLst/>
          </a:prstGeom>
          <a:noFill/>
          <a:ln>
            <a:solidFill>
              <a:schemeClr val="tx1">
                <a:alpha val="98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My Documents\Desktop\j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453" y="46037"/>
            <a:ext cx="4114800" cy="3382963"/>
          </a:xfrm>
          <a:prstGeom prst="rect">
            <a:avLst/>
          </a:prstGeom>
          <a:noFill/>
          <a:ln>
            <a:solidFill>
              <a:schemeClr val="tx1">
                <a:alpha val="98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40152" y="4077072"/>
            <a:ext cx="2926084" cy="2086725"/>
          </a:xfrm>
          <a:prstGeom prst="rect">
            <a:avLst/>
          </a:prstGeom>
          <a:ln>
            <a:solidFill>
              <a:srgbClr val="FF0000">
                <a:alpha val="98000"/>
              </a:srgb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CA" altLang="ja-JP" b="1" dirty="0" smtClean="0">
                <a:latin typeface="Arial" pitchFamily="34" charset="0"/>
                <a:cs typeface="Arial" pitchFamily="34" charset="0"/>
              </a:rPr>
              <a:t>Jaystrut.com</a:t>
            </a:r>
            <a:endParaRPr lang="en-CA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CA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222K total impressions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CA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(5 posts)</a:t>
            </a:r>
            <a:endParaRPr lang="en-CA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CA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CA" b="1" dirty="0">
                <a:latin typeface="Arial" pitchFamily="34" charset="0"/>
                <a:cs typeface="Arial" pitchFamily="34" charset="0"/>
              </a:rPr>
              <a:t>Twitter: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CA" dirty="0" smtClean="0">
                <a:latin typeface="Arial" pitchFamily="34" charset="0"/>
                <a:cs typeface="Arial" pitchFamily="34" charset="0"/>
              </a:rPr>
              <a:t>+30K impressions</a:t>
            </a:r>
            <a:endParaRPr lang="en-CA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CA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CA" b="1" dirty="0" err="1" smtClean="0">
                <a:latin typeface="Arial" pitchFamily="34" charset="0"/>
                <a:cs typeface="Arial" pitchFamily="34" charset="0"/>
              </a:rPr>
              <a:t>Instagram</a:t>
            </a:r>
            <a:r>
              <a:rPr lang="en-CA" b="1" dirty="0" smtClean="0">
                <a:latin typeface="Arial" pitchFamily="34" charset="0"/>
                <a:cs typeface="Arial" pitchFamily="34" charset="0"/>
              </a:rPr>
              <a:t>:</a:t>
            </a:r>
            <a:endParaRPr lang="en-CA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CA" dirty="0" smtClean="0">
                <a:latin typeface="Arial" pitchFamily="34" charset="0"/>
                <a:cs typeface="Arial" pitchFamily="34" charset="0"/>
              </a:rPr>
              <a:t>+15K impressions</a:t>
            </a:r>
            <a:endParaRPr lang="en-CA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76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y Documents\Desktop\jays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1132"/>
            <a:ext cx="4392488" cy="301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My Documents\Desktop\j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209" y="3212976"/>
            <a:ext cx="7523287" cy="3600652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My Documents\Desktop\js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2666"/>
            <a:ext cx="4357389" cy="77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26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496" y="82854"/>
            <a:ext cx="5112568" cy="5434378"/>
            <a:chOff x="107504" y="82854"/>
            <a:chExt cx="5112568" cy="5434378"/>
          </a:xfrm>
        </p:grpSpPr>
        <p:pic>
          <p:nvPicPr>
            <p:cNvPr id="4" name="Picture 4" descr="D:\My Documents\Desktop\lis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82854"/>
              <a:ext cx="5112568" cy="543437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3347864" y="1131552"/>
              <a:ext cx="936104" cy="497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5" name="Rectangle 4"/>
          <p:cNvSpPr/>
          <p:nvPr/>
        </p:nvSpPr>
        <p:spPr>
          <a:xfrm>
            <a:off x="90119" y="5517232"/>
            <a:ext cx="4572000" cy="127419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CA" sz="1600" b="1" dirty="0" smtClean="0">
                <a:latin typeface="Arial" pitchFamily="34" charset="0"/>
                <a:cs typeface="Arial" pitchFamily="34" charset="0"/>
              </a:rPr>
              <a:t>lissamonet.com 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CA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80K total impressions (4 posts) </a:t>
            </a:r>
            <a:endParaRPr lang="en-CA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CA" sz="1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CA" sz="1600" b="1" dirty="0" smtClean="0">
                <a:latin typeface="Arial" pitchFamily="34" charset="0"/>
                <a:cs typeface="Arial" pitchFamily="34" charset="0"/>
              </a:rPr>
              <a:t>Twitter: </a:t>
            </a:r>
            <a:r>
              <a:rPr lang="en-CA" sz="1600" dirty="0" smtClean="0">
                <a:latin typeface="Arial" pitchFamily="34" charset="0"/>
                <a:cs typeface="Arial" pitchFamily="34" charset="0"/>
              </a:rPr>
              <a:t>+8K impressions</a:t>
            </a:r>
          </a:p>
          <a:p>
            <a:pPr>
              <a:lnSpc>
                <a:spcPct val="80000"/>
              </a:lnSpc>
              <a:buFontTx/>
              <a:buNone/>
            </a:pPr>
            <a:endParaRPr lang="en-CA" sz="1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CA" sz="1600" b="1" dirty="0" err="1" smtClean="0">
                <a:latin typeface="Arial" pitchFamily="34" charset="0"/>
                <a:cs typeface="Arial" pitchFamily="34" charset="0"/>
              </a:rPr>
              <a:t>Instagram</a:t>
            </a:r>
            <a:r>
              <a:rPr lang="en-CA" sz="16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CA" sz="1600" dirty="0" smtClean="0">
                <a:latin typeface="Arial" pitchFamily="34" charset="0"/>
                <a:cs typeface="Arial" pitchFamily="34" charset="0"/>
              </a:rPr>
              <a:t>+3,600 impressions</a:t>
            </a:r>
            <a:endParaRPr lang="en-CA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D:\My Documents\Desktop\l3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95" y="1059544"/>
            <a:ext cx="4397523" cy="5544616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My Documents\Desktop\l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041" y="44624"/>
            <a:ext cx="2049463" cy="94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42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24128" y="4509120"/>
            <a:ext cx="3347864" cy="2086725"/>
          </a:xfrm>
          <a:prstGeom prst="rect">
            <a:avLst/>
          </a:prstGeom>
          <a:ln>
            <a:solidFill>
              <a:srgbClr val="FF0000">
                <a:alpha val="98000"/>
              </a:srgb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CA" b="1" dirty="0">
                <a:latin typeface="Arial" pitchFamily="34" charset="0"/>
                <a:cs typeface="Arial" pitchFamily="34" charset="0"/>
              </a:rPr>
              <a:t>store.thelegendsleague.com</a:t>
            </a:r>
            <a:r>
              <a:rPr lang="en-CA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CA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+120K total impressions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CA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(4 posts)</a:t>
            </a:r>
            <a:endParaRPr lang="en-CA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CA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CA" b="1" dirty="0">
                <a:latin typeface="Arial" pitchFamily="34" charset="0"/>
                <a:cs typeface="Arial" pitchFamily="34" charset="0"/>
              </a:rPr>
              <a:t>Twitter:</a:t>
            </a:r>
            <a:r>
              <a:rPr lang="en-CA" dirty="0">
                <a:latin typeface="Arial" pitchFamily="34" charset="0"/>
                <a:cs typeface="Arial" pitchFamily="34" charset="0"/>
              </a:rPr>
              <a:t> 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CA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CA" dirty="0">
                <a:latin typeface="Arial" pitchFamily="34" charset="0"/>
                <a:cs typeface="Arial" pitchFamily="34" charset="0"/>
              </a:rPr>
              <a:t>4K </a:t>
            </a:r>
            <a:r>
              <a:rPr lang="en-CA" dirty="0" smtClean="0">
                <a:latin typeface="Arial" pitchFamily="34" charset="0"/>
                <a:cs typeface="Arial" pitchFamily="34" charset="0"/>
              </a:rPr>
              <a:t>impressions</a:t>
            </a:r>
          </a:p>
          <a:p>
            <a:pPr>
              <a:lnSpc>
                <a:spcPct val="80000"/>
              </a:lnSpc>
              <a:buFontTx/>
              <a:buNone/>
            </a:pPr>
            <a:endParaRPr lang="en-CA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CA" b="1" dirty="0" err="1">
                <a:latin typeface="Arial" pitchFamily="34" charset="0"/>
                <a:cs typeface="Arial" pitchFamily="34" charset="0"/>
              </a:rPr>
              <a:t>Instagram</a:t>
            </a:r>
            <a:r>
              <a:rPr lang="en-CA" b="1" dirty="0">
                <a:latin typeface="Arial" pitchFamily="34" charset="0"/>
                <a:cs typeface="Arial" pitchFamily="34" charset="0"/>
              </a:rPr>
              <a:t>: </a:t>
            </a:r>
            <a:endParaRPr lang="en-CA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CA" dirty="0" smtClean="0">
                <a:latin typeface="Arial" pitchFamily="34" charset="0"/>
                <a:cs typeface="Arial" pitchFamily="34" charset="0"/>
              </a:rPr>
              <a:t>+5K impressions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D:\My Documents\Desktop\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89476"/>
            <a:ext cx="336867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My Documents\Desktop\ll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5" y="548680"/>
            <a:ext cx="5654193" cy="5400600"/>
          </a:xfrm>
          <a:prstGeom prst="rect">
            <a:avLst/>
          </a:prstGeom>
          <a:noFill/>
          <a:ln>
            <a:solidFill>
              <a:schemeClr val="tx1">
                <a:alpha val="98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24128" y="548680"/>
            <a:ext cx="3347864" cy="3046988"/>
          </a:xfrm>
          <a:prstGeom prst="rect">
            <a:avLst/>
          </a:prstGeom>
          <a:noFill/>
          <a:ln>
            <a:solidFill>
              <a:schemeClr val="tx1">
                <a:alpha val="98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600" dirty="0" smtClean="0">
                <a:latin typeface="Arial" pitchFamily="34" charset="0"/>
                <a:cs typeface="Arial" pitchFamily="34" charset="0"/>
              </a:rPr>
              <a:t>“Sony </a:t>
            </a:r>
            <a:r>
              <a:rPr lang="en-CA" sz="1600" dirty="0">
                <a:latin typeface="Arial" pitchFamily="34" charset="0"/>
                <a:cs typeface="Arial" pitchFamily="34" charset="0"/>
              </a:rPr>
              <a:t>VAIO Touch Duo 11 </a:t>
            </a:r>
            <a:endParaRPr lang="en-CA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1600" dirty="0" err="1" smtClean="0">
                <a:latin typeface="Arial" pitchFamily="34" charset="0"/>
                <a:cs typeface="Arial" pitchFamily="34" charset="0"/>
              </a:rPr>
              <a:t>Ultrabook</a:t>
            </a:r>
            <a:r>
              <a:rPr lang="en-CA" sz="1600" dirty="0" smtClean="0">
                <a:latin typeface="Arial" pitchFamily="34" charset="0"/>
                <a:cs typeface="Arial" pitchFamily="34" charset="0"/>
              </a:rPr>
              <a:t> was </a:t>
            </a:r>
            <a:r>
              <a:rPr lang="en-CA" sz="1600" dirty="0">
                <a:latin typeface="Arial" pitchFamily="34" charset="0"/>
                <a:cs typeface="Arial" pitchFamily="34" charset="0"/>
              </a:rPr>
              <a:t>loaded with </a:t>
            </a:r>
            <a:endParaRPr lang="en-CA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1600" dirty="0" err="1" smtClean="0">
                <a:latin typeface="Arial" pitchFamily="34" charset="0"/>
                <a:cs typeface="Arial" pitchFamily="34" charset="0"/>
              </a:rPr>
              <a:t>ArtRage</a:t>
            </a:r>
            <a:r>
              <a:rPr lang="en-CA" sz="1600" dirty="0">
                <a:latin typeface="Arial" pitchFamily="34" charset="0"/>
                <a:cs typeface="Arial" pitchFamily="34" charset="0"/>
              </a:rPr>
              <a:t>® Studio Pro. </a:t>
            </a:r>
            <a:endParaRPr lang="en-CA" sz="1600" dirty="0" smtClean="0">
              <a:latin typeface="Arial" pitchFamily="34" charset="0"/>
              <a:cs typeface="Arial" pitchFamily="34" charset="0"/>
            </a:endParaRPr>
          </a:p>
          <a:p>
            <a:endParaRPr lang="en-CA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CA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absolutely loved it for painting </a:t>
            </a:r>
            <a:r>
              <a:rPr lang="en-CA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CA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realistic manner using digital tools. </a:t>
            </a:r>
            <a:endParaRPr lang="en-CA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CA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16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n-CA" sz="1600" dirty="0">
                <a:latin typeface="Arial" pitchFamily="34" charset="0"/>
                <a:cs typeface="Arial" pitchFamily="34" charset="0"/>
              </a:rPr>
              <a:t>was floored by the response </a:t>
            </a:r>
            <a:r>
              <a:rPr lang="en-CA" sz="16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n-CA" sz="1600" dirty="0">
                <a:latin typeface="Arial" pitchFamily="34" charset="0"/>
                <a:cs typeface="Arial" pitchFamily="34" charset="0"/>
              </a:rPr>
              <a:t>got via </a:t>
            </a:r>
            <a:r>
              <a:rPr lang="en-CA" sz="1600" dirty="0" err="1">
                <a:latin typeface="Arial" pitchFamily="34" charset="0"/>
                <a:cs typeface="Arial" pitchFamily="34" charset="0"/>
              </a:rPr>
              <a:t>Instagram</a:t>
            </a:r>
            <a:r>
              <a:rPr lang="en-CA" sz="1600" dirty="0">
                <a:latin typeface="Arial" pitchFamily="34" charset="0"/>
                <a:cs typeface="Arial" pitchFamily="34" charset="0"/>
              </a:rPr>
              <a:t> and </a:t>
            </a:r>
            <a:r>
              <a:rPr lang="en-CA" sz="1600" dirty="0" smtClean="0">
                <a:latin typeface="Arial" pitchFamily="34" charset="0"/>
                <a:cs typeface="Arial" pitchFamily="34" charset="0"/>
              </a:rPr>
              <a:t>Twitter. </a:t>
            </a:r>
          </a:p>
          <a:p>
            <a:r>
              <a:rPr lang="en-CA" sz="1600" dirty="0" smtClean="0">
                <a:latin typeface="Arial" pitchFamily="34" charset="0"/>
                <a:cs typeface="Arial" pitchFamily="34" charset="0"/>
              </a:rPr>
              <a:t>I could </a:t>
            </a:r>
            <a:r>
              <a:rPr lang="en-CA" sz="1600" dirty="0">
                <a:latin typeface="Arial" pitchFamily="34" charset="0"/>
                <a:cs typeface="Arial" pitchFamily="34" charset="0"/>
              </a:rPr>
              <a:t>see the excitement in </a:t>
            </a:r>
            <a:r>
              <a:rPr lang="en-CA" sz="1600" dirty="0" smtClean="0">
                <a:latin typeface="Arial" pitchFamily="34" charset="0"/>
                <a:cs typeface="Arial" pitchFamily="34" charset="0"/>
              </a:rPr>
              <a:t>people (at the event).”</a:t>
            </a:r>
            <a:endParaRPr lang="en-CA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943" y="58324"/>
            <a:ext cx="3600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latin typeface="Arial" pitchFamily="34" charset="0"/>
                <a:cs typeface="Arial" pitchFamily="34" charset="0"/>
              </a:rPr>
              <a:t>Bryan Espiritu, Artist/Designer </a:t>
            </a:r>
            <a:endParaRPr lang="en-CA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74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7170" name="Picture 2" descr="D:\My Documents\Desktop\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048" y="2780928"/>
            <a:ext cx="2688456" cy="403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My Documents\Desktop\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624"/>
            <a:ext cx="2688456" cy="403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My Documents\Desktop\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4" y="2780928"/>
            <a:ext cx="2688456" cy="403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My Documents\Desktop\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2688456" cy="403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My Documents\Desktop\e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00944"/>
            <a:ext cx="3864272" cy="5796408"/>
          </a:xfrm>
          <a:prstGeom prst="rect">
            <a:avLst/>
          </a:prstGeom>
          <a:noFill/>
          <a:ln w="508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95960" y="46365"/>
            <a:ext cx="3576240" cy="646331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Bryan’s </a:t>
            </a:r>
            <a:r>
              <a:rPr lang="en-CA" b="1" dirty="0" err="1" smtClean="0"/>
              <a:t>Instagram</a:t>
            </a:r>
            <a:r>
              <a:rPr lang="en-CA" b="1" dirty="0" smtClean="0"/>
              <a:t> </a:t>
            </a:r>
          </a:p>
          <a:p>
            <a:pPr algn="ctr"/>
            <a:r>
              <a:rPr lang="en-CA" b="1" dirty="0" smtClean="0">
                <a:latin typeface="Arial" pitchFamily="34" charset="0"/>
                <a:cs typeface="Arial" pitchFamily="34" charset="0"/>
              </a:rPr>
              <a:t>1,434 VAIO-related </a:t>
            </a:r>
            <a:r>
              <a:rPr lang="en-CA" b="1" dirty="0">
                <a:latin typeface="Arial" pitchFamily="34" charset="0"/>
                <a:cs typeface="Arial" pitchFamily="34" charset="0"/>
              </a:rPr>
              <a:t>likes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18243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:\My Documents\Desktop\bh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7" y="2508076"/>
            <a:ext cx="5456237" cy="43053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My Documents\Desktop\d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6632"/>
            <a:ext cx="5337357" cy="36004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My Documents\Desktop\b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2568361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940152" y="4077072"/>
            <a:ext cx="2926084" cy="2086725"/>
          </a:xfrm>
          <a:prstGeom prst="rect">
            <a:avLst/>
          </a:prstGeom>
          <a:ln>
            <a:solidFill>
              <a:srgbClr val="FF0000">
                <a:alpha val="98000"/>
              </a:srgb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CA" b="1" dirty="0" smtClean="0">
                <a:latin typeface="Arial" pitchFamily="34" charset="0"/>
                <a:cs typeface="Arial" pitchFamily="34" charset="0"/>
              </a:rPr>
              <a:t>thebhd.com</a:t>
            </a:r>
            <a:endParaRPr lang="en-CA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CA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CA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5K total impressions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CA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(4 posts)</a:t>
            </a:r>
            <a:endParaRPr lang="en-CA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CA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CA" b="1" dirty="0">
                <a:latin typeface="Arial" pitchFamily="34" charset="0"/>
                <a:cs typeface="Arial" pitchFamily="34" charset="0"/>
              </a:rPr>
              <a:t>Twitter: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CA" dirty="0" smtClean="0">
                <a:latin typeface="Arial" pitchFamily="34" charset="0"/>
                <a:cs typeface="Arial" pitchFamily="34" charset="0"/>
              </a:rPr>
              <a:t>+3K impressions</a:t>
            </a:r>
            <a:endParaRPr lang="en-CA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CA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CA" b="1" dirty="0" err="1" smtClean="0">
                <a:latin typeface="Arial" pitchFamily="34" charset="0"/>
                <a:cs typeface="Arial" pitchFamily="34" charset="0"/>
              </a:rPr>
              <a:t>Instagram</a:t>
            </a:r>
            <a:r>
              <a:rPr lang="en-CA" b="1" dirty="0" smtClean="0">
                <a:latin typeface="Arial" pitchFamily="34" charset="0"/>
                <a:cs typeface="Arial" pitchFamily="34" charset="0"/>
              </a:rPr>
              <a:t>:</a:t>
            </a:r>
            <a:endParaRPr lang="en-CA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CA" dirty="0" smtClean="0">
                <a:latin typeface="Arial" pitchFamily="34" charset="0"/>
                <a:cs typeface="Arial" pitchFamily="34" charset="0"/>
              </a:rPr>
              <a:t>+1K impressions</a:t>
            </a:r>
            <a:endParaRPr lang="en-CA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33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My Documents\Desktop\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509" y="1700808"/>
            <a:ext cx="3381739" cy="50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My Documents\Desktop\b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4584"/>
            <a:ext cx="3381739" cy="50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:\My Documents\Desktop\b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3381739" cy="50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5733256"/>
            <a:ext cx="2808312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BHD’s </a:t>
            </a:r>
            <a:r>
              <a:rPr lang="en-CA" b="1" dirty="0" err="1" smtClean="0"/>
              <a:t>Instagram</a:t>
            </a:r>
            <a:r>
              <a:rPr lang="en-CA" b="1" dirty="0" smtClean="0"/>
              <a:t> </a:t>
            </a:r>
          </a:p>
          <a:p>
            <a:pPr algn="ctr"/>
            <a:r>
              <a:rPr lang="en-CA" b="1" dirty="0" smtClean="0">
                <a:latin typeface="Arial" pitchFamily="34" charset="0"/>
                <a:cs typeface="Arial" pitchFamily="34" charset="0"/>
              </a:rPr>
              <a:t>150 VAIO-related </a:t>
            </a:r>
            <a:r>
              <a:rPr lang="en-CA" b="1" dirty="0">
                <a:latin typeface="Arial" pitchFamily="34" charset="0"/>
                <a:cs typeface="Arial" pitchFamily="34" charset="0"/>
              </a:rPr>
              <a:t>likes</a:t>
            </a:r>
            <a:endParaRPr lang="en-CA" b="1" dirty="0"/>
          </a:p>
        </p:txBody>
      </p:sp>
      <p:pic>
        <p:nvPicPr>
          <p:cNvPr id="8198" name="Picture 6" descr="D:\My Documents\Desktop\b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4624"/>
            <a:ext cx="205468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79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Autofit/>
          </a:bodyPr>
          <a:lstStyle/>
          <a:p>
            <a:r>
              <a:rPr lang="en-CA" sz="3600" dirty="0" smtClean="0">
                <a:latin typeface="Arial" pitchFamily="34" charset="0"/>
                <a:cs typeface="Arial" pitchFamily="34" charset="0"/>
              </a:rPr>
              <a:t>Total VAIO Touch Campaign </a:t>
            </a:r>
            <a:r>
              <a:rPr lang="en-CA" sz="3600" dirty="0">
                <a:latin typeface="Arial" pitchFamily="34" charset="0"/>
                <a:cs typeface="Arial" pitchFamily="34" charset="0"/>
              </a:rPr>
              <a:t>R</a:t>
            </a:r>
            <a:r>
              <a:rPr lang="en-CA" sz="3600" dirty="0" smtClean="0">
                <a:latin typeface="Arial" pitchFamily="34" charset="0"/>
                <a:cs typeface="Arial" pitchFamily="34" charset="0"/>
              </a:rPr>
              <a:t>each </a:t>
            </a:r>
            <a:br>
              <a:rPr lang="en-CA" sz="3600" dirty="0" smtClean="0">
                <a:latin typeface="Arial" pitchFamily="34" charset="0"/>
                <a:cs typeface="Arial" pitchFamily="34" charset="0"/>
              </a:rPr>
            </a:br>
            <a:r>
              <a:rPr lang="en-CA" sz="3600" dirty="0" smtClean="0">
                <a:latin typeface="Arial" pitchFamily="34" charset="0"/>
                <a:cs typeface="Arial" pitchFamily="34" charset="0"/>
              </a:rPr>
              <a:t>of 5 Influencers</a:t>
            </a:r>
            <a:endParaRPr lang="en-CA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484984"/>
          </a:xfrm>
          <a:ln w="63500" cmpd="dbl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CA" sz="3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CA" sz="3000" b="1" dirty="0" smtClean="0">
                <a:latin typeface="Arial" pitchFamily="34" charset="0"/>
                <a:cs typeface="Arial" pitchFamily="34" charset="0"/>
              </a:rPr>
              <a:t>Total Blog reach: 		</a:t>
            </a:r>
            <a:r>
              <a:rPr lang="en-CA" sz="3000" dirty="0" smtClean="0">
                <a:latin typeface="Arial" pitchFamily="34" charset="0"/>
                <a:cs typeface="Arial" pitchFamily="34" charset="0"/>
              </a:rPr>
              <a:t>+727,000 impressions</a:t>
            </a:r>
          </a:p>
          <a:p>
            <a:pPr marL="0" indent="0">
              <a:buNone/>
            </a:pPr>
            <a:r>
              <a:rPr lang="en-CA" sz="3000" b="1" dirty="0" smtClean="0">
                <a:latin typeface="Arial" pitchFamily="34" charset="0"/>
                <a:cs typeface="Arial" pitchFamily="34" charset="0"/>
              </a:rPr>
              <a:t>Total Twitter reach: 		</a:t>
            </a:r>
            <a:r>
              <a:rPr lang="en-CA" sz="3000" dirty="0" smtClean="0">
                <a:latin typeface="Arial" pitchFamily="34" charset="0"/>
                <a:cs typeface="Arial" pitchFamily="34" charset="0"/>
              </a:rPr>
              <a:t>+2,060,000 impressions</a:t>
            </a:r>
          </a:p>
          <a:p>
            <a:pPr marL="0" indent="0">
              <a:buNone/>
            </a:pPr>
            <a:r>
              <a:rPr lang="en-CA" sz="3000" b="1" dirty="0" smtClean="0">
                <a:latin typeface="Arial" pitchFamily="34" charset="0"/>
                <a:cs typeface="Arial" pitchFamily="34" charset="0"/>
              </a:rPr>
              <a:t>Total </a:t>
            </a:r>
            <a:r>
              <a:rPr lang="en-CA" sz="3000" b="1" dirty="0" err="1" smtClean="0">
                <a:latin typeface="Arial" pitchFamily="34" charset="0"/>
                <a:cs typeface="Arial" pitchFamily="34" charset="0"/>
              </a:rPr>
              <a:t>Instagram</a:t>
            </a:r>
            <a:r>
              <a:rPr lang="en-CA" sz="3000" b="1" dirty="0" smtClean="0">
                <a:latin typeface="Arial" pitchFamily="34" charset="0"/>
                <a:cs typeface="Arial" pitchFamily="34" charset="0"/>
              </a:rPr>
              <a:t> reach: 	</a:t>
            </a:r>
            <a:r>
              <a:rPr lang="en-CA" sz="3000" dirty="0" smtClean="0">
                <a:latin typeface="Arial" pitchFamily="34" charset="0"/>
                <a:cs typeface="Arial" pitchFamily="34" charset="0"/>
              </a:rPr>
              <a:t>+34,600 </a:t>
            </a:r>
            <a:r>
              <a:rPr lang="en-CA" sz="3000" dirty="0">
                <a:latin typeface="Arial" pitchFamily="34" charset="0"/>
                <a:cs typeface="Arial" pitchFamily="34" charset="0"/>
              </a:rPr>
              <a:t>impressions</a:t>
            </a:r>
            <a:endParaRPr lang="en-CA" sz="3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CA" sz="3000" b="1" dirty="0" smtClean="0">
                <a:latin typeface="Arial" pitchFamily="34" charset="0"/>
                <a:cs typeface="Arial" pitchFamily="34" charset="0"/>
              </a:rPr>
              <a:t>Total Google+ reach: 	</a:t>
            </a:r>
            <a:r>
              <a:rPr lang="en-CA" sz="3000" dirty="0" smtClean="0">
                <a:latin typeface="Arial" pitchFamily="34" charset="0"/>
                <a:cs typeface="Arial" pitchFamily="34" charset="0"/>
              </a:rPr>
              <a:t>+30,000 </a:t>
            </a:r>
            <a:r>
              <a:rPr lang="en-CA" sz="3000" dirty="0">
                <a:latin typeface="Arial" pitchFamily="34" charset="0"/>
                <a:cs typeface="Arial" pitchFamily="34" charset="0"/>
              </a:rPr>
              <a:t>impressions</a:t>
            </a:r>
            <a:endParaRPr lang="en-CA" sz="3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CA" sz="3000" b="1" dirty="0">
                <a:latin typeface="Arial" pitchFamily="34" charset="0"/>
                <a:cs typeface="Arial" pitchFamily="34" charset="0"/>
              </a:rPr>
              <a:t>Total Facebook reach: </a:t>
            </a:r>
            <a:r>
              <a:rPr lang="en-CA" sz="30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CA" sz="3000" dirty="0" smtClean="0">
                <a:latin typeface="Arial" pitchFamily="34" charset="0"/>
                <a:cs typeface="Arial" pitchFamily="34" charset="0"/>
              </a:rPr>
              <a:t>+9,500 impressions</a:t>
            </a:r>
          </a:p>
          <a:p>
            <a:pPr marL="0" indent="0">
              <a:buNone/>
            </a:pPr>
            <a:endParaRPr lang="en-CA" sz="3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CA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TOTAL REACH: 	</a:t>
            </a:r>
            <a:r>
              <a:rPr lang="en-CA" sz="3000" b="1" dirty="0" smtClean="0">
                <a:latin typeface="Arial" pitchFamily="34" charset="0"/>
                <a:cs typeface="Arial" pitchFamily="34" charset="0"/>
              </a:rPr>
              <a:t>	+2,861,100 impressions</a:t>
            </a:r>
          </a:p>
          <a:p>
            <a:pPr marL="0" indent="0">
              <a:buNone/>
            </a:pPr>
            <a:endParaRPr lang="en-CA" sz="3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CA" sz="3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CA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24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>
            <a:normAutofit/>
          </a:bodyPr>
          <a:lstStyle/>
          <a:p>
            <a:r>
              <a:rPr lang="en-CA" sz="3600" dirty="0" smtClean="0">
                <a:latin typeface="Arial" pitchFamily="34" charset="0"/>
                <a:cs typeface="Arial" pitchFamily="34" charset="0"/>
              </a:rPr>
              <a:t>Social Media Impressions on Dec. 17</a:t>
            </a:r>
            <a:endParaRPr lang="en-CA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896" y="90872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600" dirty="0" smtClean="0">
                <a:latin typeface="Arial" pitchFamily="34" charset="0"/>
                <a:cs typeface="Arial" pitchFamily="34" charset="0"/>
              </a:rPr>
              <a:t>#VAIOTOUCH achieved trending status in Toronto, reaching</a:t>
            </a:r>
            <a:r>
              <a:rPr lang="en-CA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+2 million impressions in 24 hours</a:t>
            </a:r>
          </a:p>
          <a:p>
            <a:pPr marL="0" indent="0">
              <a:buNone/>
            </a:pPr>
            <a:endParaRPr lang="en-CA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My Documents\Desktop\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4725201" cy="434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064" y="2132856"/>
            <a:ext cx="3668697" cy="1200329"/>
          </a:xfrm>
          <a:prstGeom prst="rect">
            <a:avLst/>
          </a:prstGeom>
          <a:noFill/>
          <a:ln>
            <a:solidFill>
              <a:srgbClr val="002060">
                <a:alpha val="90000"/>
              </a:srgbClr>
            </a:solidFill>
          </a:ln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Arial" pitchFamily="34" charset="0"/>
                <a:cs typeface="Arial" pitchFamily="34" charset="0"/>
              </a:rPr>
              <a:t>Influencers and event attendees</a:t>
            </a:r>
          </a:p>
          <a:p>
            <a:r>
              <a:rPr lang="en-CA" dirty="0" smtClean="0">
                <a:latin typeface="Arial" pitchFamily="34" charset="0"/>
                <a:cs typeface="Arial" pitchFamily="34" charset="0"/>
              </a:rPr>
              <a:t>shared VAIO Touch photos on </a:t>
            </a:r>
          </a:p>
          <a:p>
            <a:r>
              <a:rPr lang="en-CA" dirty="0" err="1" smtClean="0">
                <a:latin typeface="Arial" pitchFamily="34" charset="0"/>
                <a:cs typeface="Arial" pitchFamily="34" charset="0"/>
              </a:rPr>
              <a:t>Instagram</a:t>
            </a:r>
            <a:r>
              <a:rPr lang="en-CA" dirty="0" smtClean="0">
                <a:latin typeface="Arial" pitchFamily="34" charset="0"/>
                <a:cs typeface="Arial" pitchFamily="34" charset="0"/>
              </a:rPr>
              <a:t>, Facebook, and Twitter </a:t>
            </a:r>
          </a:p>
          <a:p>
            <a:r>
              <a:rPr lang="en-CA" dirty="0" smtClean="0">
                <a:latin typeface="Arial" pitchFamily="34" charset="0"/>
                <a:cs typeface="Arial" pitchFamily="34" charset="0"/>
              </a:rPr>
              <a:t>across over 100K followers 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D:\My Documents\Desktop\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64594"/>
            <a:ext cx="3422436" cy="327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17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7" name="Picture 19" descr="D:\My Documents\Desktop\VAIO Touch\Final\SonyExperience 1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87513"/>
            <a:ext cx="3659466" cy="243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D:\My Documents\Desktop\VAIO Touch\Final\SonyExperience 1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05064"/>
            <a:ext cx="3659466" cy="243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D:\My Documents\Desktop\VAIO Touch\Final\SonyExperience 1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70" y="987513"/>
            <a:ext cx="3659466" cy="243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74214"/>
          </a:xfrm>
        </p:spPr>
        <p:txBody>
          <a:bodyPr>
            <a:normAutofit/>
          </a:bodyPr>
          <a:lstStyle/>
          <a:p>
            <a:r>
              <a:rPr lang="en-CA" sz="2800" dirty="0" smtClean="0">
                <a:latin typeface="Arial" pitchFamily="34" charset="0"/>
                <a:cs typeface="Arial" pitchFamily="34" charset="0"/>
              </a:rPr>
              <a:t>VAIO Touch Influencers engaging over 150 guests</a:t>
            </a:r>
            <a:endParaRPr lang="en-CA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15" descr="D:\My Documents\Desktop\VAIO Touch\Final\SonyExperience 8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70" y="4005064"/>
            <a:ext cx="3659466" cy="243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D:\My Documents\Desktop\t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84984"/>
            <a:ext cx="3954463" cy="84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51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CA" sz="2000" dirty="0" smtClean="0">
                <a:latin typeface="Arial" pitchFamily="34" charset="0"/>
                <a:cs typeface="Arial" pitchFamily="34" charset="0"/>
              </a:rPr>
              <a:t>VAIO Touch Influencers educating guests on VAIO Touch features</a:t>
            </a:r>
            <a:endParaRPr lang="en-CA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4" descr="D:\My Documents\Desktop\VAIO Touch\Final\SonyExperience 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" y="980728"/>
            <a:ext cx="334837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D:\My Documents\Desktop\VAIO Touch\Final\SonyExperience 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591" y="3140968"/>
            <a:ext cx="3358216" cy="223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D:\My Documents\Desktop\VAIO Touch\Final\SonyExperience 1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75" y="4518856"/>
            <a:ext cx="3377863" cy="225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My Documents\Desktop\VAIO Touch\Final\SonyExperience 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3488216" cy="23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D:\My Documents\Desktop\tw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631011"/>
            <a:ext cx="4647019" cy="96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My Documents\Desktop\tw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30" y="692696"/>
            <a:ext cx="3978275" cy="81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17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sz="4000" dirty="0" smtClean="0">
                <a:latin typeface="Arial" pitchFamily="34" charset="0"/>
                <a:cs typeface="Arial" pitchFamily="34" charset="0"/>
              </a:rPr>
              <a:t>SOCAN team engaging guests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pic>
        <p:nvPicPr>
          <p:cNvPr id="4" name="Picture 17" descr="D:\My Documents\Desktop\VAIO Touch\Final\SonyExperience 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16832"/>
            <a:ext cx="561662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D:\My Documents\Desktop\VAIO Touch\Final\SonyExperience 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27" y="1412776"/>
            <a:ext cx="3340968" cy="222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D:\My Documents\Desktop\VAIO Touch\Final\SonyExperience 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22" y="4331757"/>
            <a:ext cx="3346140" cy="223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My Documents\Desktop\tw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800822"/>
            <a:ext cx="3978275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D:\My Documents\Desktop\kid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985" y="966688"/>
            <a:ext cx="3954463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61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My Documents\Desktop\b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505" y="3284984"/>
            <a:ext cx="3184999" cy="345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My Documents\Desktop\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809403"/>
            <a:ext cx="3676713" cy="400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My Documents\Desktop\invi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9" y="40319"/>
            <a:ext cx="3604705" cy="360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95936" y="116632"/>
            <a:ext cx="489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600" b="1" dirty="0" smtClean="0">
                <a:latin typeface="Arial" pitchFamily="34" charset="0"/>
                <a:cs typeface="Arial" pitchFamily="34" charset="0"/>
              </a:rPr>
              <a:t>Review/Contest Stage of </a:t>
            </a:r>
          </a:p>
          <a:p>
            <a:pPr algn="ctr"/>
            <a:r>
              <a:rPr lang="en-CA" sz="1600" b="1" dirty="0" smtClean="0">
                <a:latin typeface="Arial" pitchFamily="34" charset="0"/>
                <a:cs typeface="Arial" pitchFamily="34" charset="0"/>
              </a:rPr>
              <a:t>VAIO Touch Influencer </a:t>
            </a:r>
            <a:r>
              <a:rPr lang="en-CA" sz="1600" b="1" dirty="0">
                <a:latin typeface="Arial" pitchFamily="34" charset="0"/>
                <a:cs typeface="Arial" pitchFamily="34" charset="0"/>
              </a:rPr>
              <a:t>C</a:t>
            </a:r>
            <a:r>
              <a:rPr lang="en-CA" sz="1600" b="1" dirty="0" smtClean="0">
                <a:latin typeface="Arial" pitchFamily="34" charset="0"/>
                <a:cs typeface="Arial" pitchFamily="34" charset="0"/>
              </a:rPr>
              <a:t>ampaign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4725" y="829156"/>
            <a:ext cx="45236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latin typeface="Arial" pitchFamily="34" charset="0"/>
                <a:cs typeface="Arial" pitchFamily="34" charset="0"/>
              </a:rPr>
              <a:t>VAIO Touch reviews and giveaways were facilitated on websites of 5 key influencers (Marcus Troy, BHD, DJ </a:t>
            </a:r>
            <a:r>
              <a:rPr lang="en-CA" sz="1400" dirty="0" err="1" smtClean="0">
                <a:latin typeface="Arial" pitchFamily="34" charset="0"/>
                <a:cs typeface="Arial" pitchFamily="34" charset="0"/>
              </a:rPr>
              <a:t>Lissa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 Monet, JAYSTRUT, and Bryan Espiritu).</a:t>
            </a:r>
          </a:p>
          <a:p>
            <a:endParaRPr lang="en-CA" sz="1400" dirty="0">
              <a:latin typeface="Arial" pitchFamily="34" charset="0"/>
              <a:cs typeface="Arial" pitchFamily="34" charset="0"/>
            </a:endParaRPr>
          </a:p>
          <a:p>
            <a:r>
              <a:rPr lang="en-CA" sz="1400" dirty="0" smtClean="0">
                <a:latin typeface="Arial" pitchFamily="34" charset="0"/>
                <a:cs typeface="Arial" pitchFamily="34" charset="0"/>
              </a:rPr>
              <a:t>Each </a:t>
            </a:r>
            <a:r>
              <a:rPr lang="en-CA" sz="1400" dirty="0">
                <a:latin typeface="Arial" pitchFamily="34" charset="0"/>
                <a:cs typeface="Arial" pitchFamily="34" charset="0"/>
              </a:rPr>
              <a:t>blogger 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wrote product review with personalized photos of VAIO Touch user experience on </a:t>
            </a:r>
            <a:r>
              <a:rPr lang="en-CA" sz="1400" dirty="0">
                <a:latin typeface="Arial" pitchFamily="34" charset="0"/>
                <a:cs typeface="Arial" pitchFamily="34" charset="0"/>
              </a:rPr>
              <a:t>their respective 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blog </a:t>
            </a:r>
            <a:r>
              <a:rPr lang="en-CA" sz="1400" dirty="0">
                <a:latin typeface="Arial" pitchFamily="34" charset="0"/>
                <a:cs typeface="Arial" pitchFamily="34" charset="0"/>
              </a:rPr>
              <a:t>and 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tied </a:t>
            </a:r>
            <a:r>
              <a:rPr lang="en-CA" sz="1400" dirty="0">
                <a:latin typeface="Arial" pitchFamily="34" charset="0"/>
                <a:cs typeface="Arial" pitchFamily="34" charset="0"/>
              </a:rPr>
              <a:t>it into 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their VAIO Touch contest – driving key product features.</a:t>
            </a:r>
          </a:p>
          <a:p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1400" dirty="0" smtClean="0">
                <a:latin typeface="Arial" pitchFamily="34" charset="0"/>
                <a:cs typeface="Arial" pitchFamily="34" charset="0"/>
              </a:rPr>
              <a:t>Each </a:t>
            </a:r>
            <a:r>
              <a:rPr lang="en-CA" sz="1400" dirty="0">
                <a:latin typeface="Arial" pitchFamily="34" charset="0"/>
                <a:cs typeface="Arial" pitchFamily="34" charset="0"/>
              </a:rPr>
              <a:t>contest 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included a Twitter component to </a:t>
            </a:r>
            <a:r>
              <a:rPr lang="en-CA" sz="1400" dirty="0">
                <a:latin typeface="Arial" pitchFamily="34" charset="0"/>
                <a:cs typeface="Arial" pitchFamily="34" charset="0"/>
              </a:rPr>
              <a:t>ensure 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momentum of </a:t>
            </a:r>
            <a:r>
              <a:rPr lang="en-CA" sz="1400" dirty="0" err="1" smtClean="0">
                <a:latin typeface="Arial" pitchFamily="34" charset="0"/>
                <a:cs typeface="Arial" pitchFamily="34" charset="0"/>
              </a:rPr>
              <a:t>hashtag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1400" dirty="0">
                <a:latin typeface="Arial" pitchFamily="34" charset="0"/>
                <a:cs typeface="Arial" pitchFamily="34" charset="0"/>
              </a:rPr>
              <a:t>#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VAIOTOUCH.</a:t>
            </a:r>
          </a:p>
          <a:p>
            <a:endParaRPr lang="en-CA" sz="1400" dirty="0">
              <a:latin typeface="Arial" pitchFamily="34" charset="0"/>
              <a:cs typeface="Arial" pitchFamily="34" charset="0"/>
            </a:endParaRPr>
          </a:p>
          <a:p>
            <a:r>
              <a:rPr lang="en-CA" sz="1400" dirty="0" smtClean="0">
                <a:latin typeface="Arial" pitchFamily="34" charset="0"/>
                <a:cs typeface="Arial" pitchFamily="34" charset="0"/>
              </a:rPr>
              <a:t>Influencer followers were</a:t>
            </a:r>
          </a:p>
          <a:p>
            <a:r>
              <a:rPr lang="en-CA" sz="1400" dirty="0" smtClean="0">
                <a:latin typeface="Arial" pitchFamily="34" charset="0"/>
                <a:cs typeface="Arial" pitchFamily="34" charset="0"/>
              </a:rPr>
              <a:t>asked to comment </a:t>
            </a:r>
          </a:p>
          <a:p>
            <a:r>
              <a:rPr lang="en-CA" sz="1400" dirty="0" smtClean="0">
                <a:latin typeface="Arial" pitchFamily="34" charset="0"/>
                <a:cs typeface="Arial" pitchFamily="34" charset="0"/>
              </a:rPr>
              <a:t>on each blog contest </a:t>
            </a:r>
          </a:p>
          <a:p>
            <a:r>
              <a:rPr lang="en-CA" sz="1400" dirty="0">
                <a:latin typeface="Arial" pitchFamily="34" charset="0"/>
                <a:cs typeface="Arial" pitchFamily="34" charset="0"/>
              </a:rPr>
              <a:t>p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age regarding how they </a:t>
            </a:r>
          </a:p>
          <a:p>
            <a:r>
              <a:rPr lang="en-CA" sz="1400" dirty="0" smtClean="0">
                <a:latin typeface="Arial" pitchFamily="34" charset="0"/>
                <a:cs typeface="Arial" pitchFamily="34" charset="0"/>
              </a:rPr>
              <a:t>would use the particular </a:t>
            </a:r>
          </a:p>
          <a:p>
            <a:r>
              <a:rPr lang="en-CA" sz="1400" dirty="0" smtClean="0">
                <a:latin typeface="Arial" pitchFamily="34" charset="0"/>
                <a:cs typeface="Arial" pitchFamily="34" charset="0"/>
              </a:rPr>
              <a:t>VAIO Touch model, for</a:t>
            </a:r>
          </a:p>
          <a:p>
            <a:r>
              <a:rPr lang="en-CA" sz="1400" dirty="0">
                <a:latin typeface="Arial" pitchFamily="34" charset="0"/>
                <a:cs typeface="Arial" pitchFamily="34" charset="0"/>
              </a:rPr>
              <a:t>a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 chance to win.</a:t>
            </a:r>
            <a:endParaRPr lang="en-CA" sz="1400" dirty="0">
              <a:latin typeface="Arial" pitchFamily="34" charset="0"/>
              <a:cs typeface="Arial" pitchFamily="34" charset="0"/>
            </a:endParaRPr>
          </a:p>
          <a:p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endParaRPr lang="en-CA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en-CA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66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r>
              <a:rPr lang="en-CA" sz="2800" dirty="0" smtClean="0">
                <a:latin typeface="Arial" pitchFamily="34" charset="0"/>
                <a:cs typeface="Arial" pitchFamily="34" charset="0"/>
              </a:rPr>
              <a:t>Influencer Contest </a:t>
            </a:r>
            <a:r>
              <a:rPr lang="en-CA" sz="2800" dirty="0">
                <a:latin typeface="Arial" pitchFamily="34" charset="0"/>
                <a:cs typeface="Arial" pitchFamily="34" charset="0"/>
              </a:rPr>
              <a:t>E</a:t>
            </a:r>
            <a:r>
              <a:rPr lang="en-CA" sz="2800" dirty="0" smtClean="0">
                <a:latin typeface="Arial" pitchFamily="34" charset="0"/>
                <a:cs typeface="Arial" pitchFamily="34" charset="0"/>
              </a:rPr>
              <a:t>ngagement</a:t>
            </a:r>
            <a:endParaRPr lang="en-CA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905871"/>
          </a:xfrm>
          <a:ln w="50800" cmpd="dbl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1600" i="1" dirty="0" smtClean="0">
                <a:latin typeface="Arial" pitchFamily="34" charset="0"/>
                <a:cs typeface="Arial" pitchFamily="34" charset="0"/>
              </a:rPr>
              <a:t>Tweets </a:t>
            </a:r>
            <a:r>
              <a:rPr lang="en-CA" sz="1600" i="1" dirty="0">
                <a:latin typeface="Arial" pitchFamily="34" charset="0"/>
                <a:cs typeface="Arial" pitchFamily="34" charset="0"/>
              </a:rPr>
              <a:t>and </a:t>
            </a:r>
            <a:r>
              <a:rPr lang="en-CA" sz="160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en-CA" sz="1600" i="1" dirty="0" err="1" smtClean="0">
                <a:latin typeface="Arial" pitchFamily="34" charset="0"/>
                <a:cs typeface="Arial" pitchFamily="34" charset="0"/>
              </a:rPr>
              <a:t>acebook</a:t>
            </a:r>
            <a:r>
              <a:rPr lang="en-CA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1600" i="1" dirty="0">
                <a:latin typeface="Arial" pitchFamily="34" charset="0"/>
                <a:cs typeface="Arial" pitchFamily="34" charset="0"/>
              </a:rPr>
              <a:t>l</a:t>
            </a:r>
            <a:r>
              <a:rPr lang="en-CA" sz="1600" i="1" dirty="0" smtClean="0">
                <a:latin typeface="Arial" pitchFamily="34" charset="0"/>
                <a:cs typeface="Arial" pitchFamily="34" charset="0"/>
              </a:rPr>
              <a:t>ikes specifically refer to tweets/</a:t>
            </a:r>
            <a:r>
              <a:rPr lang="en-CA" sz="1600" i="1" dirty="0" err="1" smtClean="0">
                <a:latin typeface="Arial" pitchFamily="34" charset="0"/>
                <a:cs typeface="Arial" pitchFamily="34" charset="0"/>
              </a:rPr>
              <a:t>facebook</a:t>
            </a:r>
            <a:r>
              <a:rPr lang="en-CA" sz="1600" i="1" dirty="0" smtClean="0">
                <a:latin typeface="Arial" pitchFamily="34" charset="0"/>
                <a:cs typeface="Arial" pitchFamily="34" charset="0"/>
              </a:rPr>
              <a:t> posts </a:t>
            </a:r>
            <a:r>
              <a:rPr lang="en-CA" sz="1600" b="1" i="1" u="sng" dirty="0" smtClean="0">
                <a:latin typeface="Arial" pitchFamily="34" charset="0"/>
                <a:cs typeface="Arial" pitchFamily="34" charset="0"/>
              </a:rPr>
              <a:t>DIRECTLY</a:t>
            </a:r>
            <a:r>
              <a:rPr lang="en-CA" sz="1600" i="1" dirty="0" smtClean="0">
                <a:latin typeface="Arial" pitchFamily="34" charset="0"/>
                <a:cs typeface="Arial" pitchFamily="34" charset="0"/>
              </a:rPr>
              <a:t> from the contest post on each blog. </a:t>
            </a:r>
          </a:p>
          <a:p>
            <a:pPr marL="0" indent="0">
              <a:buNone/>
            </a:pPr>
            <a:endParaRPr lang="en-CA" sz="16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CA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Jay Strut, Fashion Blogger</a:t>
            </a:r>
            <a:endParaRPr lang="en-CA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CA" sz="1600" dirty="0">
                <a:latin typeface="Arial" pitchFamily="34" charset="0"/>
                <a:cs typeface="Arial" pitchFamily="34" charset="0"/>
              </a:rPr>
              <a:t>391 </a:t>
            </a:r>
            <a:r>
              <a:rPr lang="en-CA" sz="1600" dirty="0" smtClean="0">
                <a:latin typeface="Arial" pitchFamily="34" charset="0"/>
                <a:cs typeface="Arial" pitchFamily="34" charset="0"/>
              </a:rPr>
              <a:t>tweets</a:t>
            </a:r>
            <a:r>
              <a:rPr lang="en-CA" sz="1600" dirty="0">
                <a:latin typeface="Arial" pitchFamily="34" charset="0"/>
                <a:cs typeface="Arial" pitchFamily="34" charset="0"/>
              </a:rPr>
              <a:t>, 33 </a:t>
            </a:r>
            <a:r>
              <a:rPr lang="en-CA" sz="1600" dirty="0" err="1">
                <a:latin typeface="Arial" pitchFamily="34" charset="0"/>
                <a:cs typeface="Arial" pitchFamily="34" charset="0"/>
              </a:rPr>
              <a:t>facebook</a:t>
            </a:r>
            <a:r>
              <a:rPr lang="en-CA" sz="1600" dirty="0">
                <a:latin typeface="Arial" pitchFamily="34" charset="0"/>
                <a:cs typeface="Arial" pitchFamily="34" charset="0"/>
              </a:rPr>
              <a:t> likes, 17 Google</a:t>
            </a:r>
            <a:r>
              <a:rPr lang="en-CA" sz="1600" dirty="0" smtClean="0">
                <a:latin typeface="Arial" pitchFamily="34" charset="0"/>
                <a:cs typeface="Arial" pitchFamily="34" charset="0"/>
              </a:rPr>
              <a:t>+ likes,</a:t>
            </a:r>
            <a:r>
              <a:rPr lang="en-CA" sz="1600" dirty="0">
                <a:latin typeface="Arial" pitchFamily="34" charset="0"/>
                <a:cs typeface="Arial" pitchFamily="34" charset="0"/>
              </a:rPr>
              <a:t> 89 contest entries &amp;</a:t>
            </a:r>
            <a:r>
              <a:rPr lang="en-CA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1600" dirty="0">
                <a:latin typeface="Arial" pitchFamily="34" charset="0"/>
                <a:cs typeface="Arial" pitchFamily="34" charset="0"/>
              </a:rPr>
              <a:t>comments on </a:t>
            </a:r>
            <a:r>
              <a:rPr lang="en-CA" sz="1600" dirty="0" smtClean="0">
                <a:latin typeface="Arial" pitchFamily="34" charset="0"/>
                <a:cs typeface="Arial" pitchFamily="34" charset="0"/>
              </a:rPr>
              <a:t>contest post</a:t>
            </a:r>
            <a:r>
              <a:rPr lang="en-CA" sz="1600" dirty="0">
                <a:latin typeface="Arial" pitchFamily="34" charset="0"/>
                <a:cs typeface="Arial" pitchFamily="34" charset="0"/>
              </a:rPr>
              <a:t/>
            </a:r>
            <a:br>
              <a:rPr lang="en-CA" sz="1600" dirty="0">
                <a:latin typeface="Arial" pitchFamily="34" charset="0"/>
                <a:cs typeface="Arial" pitchFamily="34" charset="0"/>
              </a:rPr>
            </a:br>
            <a:endParaRPr lang="en-CA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CA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Marcus Troy, Lifestyle Blogger/Brand </a:t>
            </a:r>
            <a:r>
              <a:rPr lang="en-CA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Curator </a:t>
            </a:r>
            <a:endParaRPr lang="en-CA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CA" sz="1600" dirty="0" smtClean="0">
                <a:latin typeface="Arial" pitchFamily="34" charset="0"/>
                <a:cs typeface="Arial" pitchFamily="34" charset="0"/>
              </a:rPr>
              <a:t>109 tweets, 23 </a:t>
            </a:r>
            <a:r>
              <a:rPr lang="en-CA" sz="1600" dirty="0" err="1" smtClean="0">
                <a:latin typeface="Arial" pitchFamily="34" charset="0"/>
                <a:cs typeface="Arial" pitchFamily="34" charset="0"/>
              </a:rPr>
              <a:t>facebook</a:t>
            </a:r>
            <a:r>
              <a:rPr lang="en-CA" sz="1600" dirty="0" smtClean="0">
                <a:latin typeface="Arial" pitchFamily="34" charset="0"/>
                <a:cs typeface="Arial" pitchFamily="34" charset="0"/>
              </a:rPr>
              <a:t> likes, 5 </a:t>
            </a:r>
            <a:r>
              <a:rPr lang="en-CA" sz="1600" dirty="0" err="1" smtClean="0">
                <a:latin typeface="Arial" pitchFamily="34" charset="0"/>
                <a:cs typeface="Arial" pitchFamily="34" charset="0"/>
              </a:rPr>
              <a:t>instagram</a:t>
            </a:r>
            <a:r>
              <a:rPr lang="en-CA" sz="1600" dirty="0" smtClean="0">
                <a:latin typeface="Arial" pitchFamily="34" charset="0"/>
                <a:cs typeface="Arial" pitchFamily="34" charset="0"/>
              </a:rPr>
              <a:t> posts (256 likes), 94 contest entries and </a:t>
            </a:r>
            <a:r>
              <a:rPr lang="en-CA" sz="1600" dirty="0">
                <a:latin typeface="Arial" pitchFamily="34" charset="0"/>
                <a:cs typeface="Arial" pitchFamily="34" charset="0"/>
              </a:rPr>
              <a:t>comments on </a:t>
            </a:r>
            <a:r>
              <a:rPr lang="en-CA" sz="1600" dirty="0" smtClean="0">
                <a:latin typeface="Arial" pitchFamily="34" charset="0"/>
                <a:cs typeface="Arial" pitchFamily="34" charset="0"/>
              </a:rPr>
              <a:t>contest post</a:t>
            </a:r>
            <a:r>
              <a:rPr lang="en-CA" sz="1600" dirty="0">
                <a:latin typeface="Arial" pitchFamily="34" charset="0"/>
                <a:cs typeface="Arial" pitchFamily="34" charset="0"/>
              </a:rPr>
              <a:t/>
            </a:r>
            <a:br>
              <a:rPr lang="en-CA" sz="1600" dirty="0">
                <a:latin typeface="Arial" pitchFamily="34" charset="0"/>
                <a:cs typeface="Arial" pitchFamily="34" charset="0"/>
              </a:rPr>
            </a:br>
            <a:r>
              <a:rPr lang="en-CA" sz="1600" dirty="0">
                <a:latin typeface="Arial" pitchFamily="34" charset="0"/>
                <a:cs typeface="Arial" pitchFamily="34" charset="0"/>
              </a:rPr>
              <a:t/>
            </a:r>
            <a:br>
              <a:rPr lang="en-CA" sz="1600" dirty="0">
                <a:latin typeface="Arial" pitchFamily="34" charset="0"/>
                <a:cs typeface="Arial" pitchFamily="34" charset="0"/>
              </a:rPr>
            </a:br>
            <a:r>
              <a:rPr lang="en-CA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DJ</a:t>
            </a:r>
            <a:r>
              <a:rPr lang="en-CA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Lissa</a:t>
            </a:r>
            <a:r>
              <a:rPr lang="en-CA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Monet, Music/Entertainment Blogger</a:t>
            </a:r>
            <a:r>
              <a:rPr lang="en-CA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CA" sz="1600" dirty="0" smtClean="0">
                <a:latin typeface="Arial" pitchFamily="34" charset="0"/>
                <a:cs typeface="Arial" pitchFamily="34" charset="0"/>
              </a:rPr>
              <a:t>26 tweets, 20 </a:t>
            </a:r>
            <a:r>
              <a:rPr lang="en-CA" sz="1600" dirty="0" err="1" smtClean="0">
                <a:latin typeface="Arial" pitchFamily="34" charset="0"/>
                <a:cs typeface="Arial" pitchFamily="34" charset="0"/>
              </a:rPr>
              <a:t>facebook</a:t>
            </a:r>
            <a:r>
              <a:rPr lang="en-CA" sz="1600" dirty="0" smtClean="0">
                <a:latin typeface="Arial" pitchFamily="34" charset="0"/>
                <a:cs typeface="Arial" pitchFamily="34" charset="0"/>
              </a:rPr>
              <a:t> likes, </a:t>
            </a:r>
            <a:r>
              <a:rPr lang="en-CA" sz="1600" dirty="0">
                <a:latin typeface="Arial" pitchFamily="34" charset="0"/>
                <a:cs typeface="Arial" pitchFamily="34" charset="0"/>
              </a:rPr>
              <a:t>73 </a:t>
            </a:r>
            <a:r>
              <a:rPr lang="en-CA" sz="1600" dirty="0" smtClean="0">
                <a:latin typeface="Arial" pitchFamily="34" charset="0"/>
                <a:cs typeface="Arial" pitchFamily="34" charset="0"/>
              </a:rPr>
              <a:t>contest entries </a:t>
            </a:r>
            <a:r>
              <a:rPr lang="en-CA" sz="1600" dirty="0">
                <a:latin typeface="Arial" pitchFamily="34" charset="0"/>
                <a:cs typeface="Arial" pitchFamily="34" charset="0"/>
              </a:rPr>
              <a:t>and comments on </a:t>
            </a:r>
            <a:r>
              <a:rPr lang="en-CA" sz="1600" dirty="0" smtClean="0">
                <a:latin typeface="Arial" pitchFamily="34" charset="0"/>
                <a:cs typeface="Arial" pitchFamily="34" charset="0"/>
              </a:rPr>
              <a:t>contest post</a:t>
            </a:r>
            <a:r>
              <a:rPr lang="en-CA" sz="1600" dirty="0">
                <a:latin typeface="Arial" pitchFamily="34" charset="0"/>
                <a:cs typeface="Arial" pitchFamily="34" charset="0"/>
              </a:rPr>
              <a:t/>
            </a:r>
            <a:br>
              <a:rPr lang="en-CA" sz="1600" dirty="0">
                <a:latin typeface="Arial" pitchFamily="34" charset="0"/>
                <a:cs typeface="Arial" pitchFamily="34" charset="0"/>
              </a:rPr>
            </a:br>
            <a:endParaRPr lang="en-CA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CA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Bryan </a:t>
            </a:r>
            <a:r>
              <a:rPr lang="en-CA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Espiritu, Artist/Designer</a:t>
            </a:r>
            <a:endParaRPr lang="en-CA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CA" sz="1600" dirty="0" smtClean="0">
                <a:latin typeface="Arial" pitchFamily="34" charset="0"/>
                <a:cs typeface="Arial" pitchFamily="34" charset="0"/>
              </a:rPr>
              <a:t>21 tweets, 16 </a:t>
            </a:r>
            <a:r>
              <a:rPr lang="en-CA" sz="1600" dirty="0" err="1" smtClean="0">
                <a:latin typeface="Arial" pitchFamily="34" charset="0"/>
                <a:cs typeface="Arial" pitchFamily="34" charset="0"/>
              </a:rPr>
              <a:t>instagram</a:t>
            </a:r>
            <a:r>
              <a:rPr lang="en-CA" sz="1600" dirty="0" smtClean="0">
                <a:latin typeface="Arial" pitchFamily="34" charset="0"/>
                <a:cs typeface="Arial" pitchFamily="34" charset="0"/>
              </a:rPr>
              <a:t> posts (1,434 likes), 40 </a:t>
            </a:r>
            <a:r>
              <a:rPr lang="en-CA" sz="1600" dirty="0">
                <a:latin typeface="Arial" pitchFamily="34" charset="0"/>
                <a:cs typeface="Arial" pitchFamily="34" charset="0"/>
              </a:rPr>
              <a:t>contest entries and comments on </a:t>
            </a:r>
            <a:r>
              <a:rPr lang="en-CA" sz="1600" dirty="0" smtClean="0">
                <a:latin typeface="Arial" pitchFamily="34" charset="0"/>
                <a:cs typeface="Arial" pitchFamily="34" charset="0"/>
              </a:rPr>
              <a:t>contest post</a:t>
            </a:r>
          </a:p>
          <a:p>
            <a:pPr marL="0" indent="0">
              <a:buNone/>
            </a:pPr>
            <a:endParaRPr lang="en-CA" sz="16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CA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Daniella Etienne, Broken Heel Diaries Blog Founder </a:t>
            </a:r>
          </a:p>
          <a:p>
            <a:pPr marL="0" indent="0">
              <a:buNone/>
            </a:pPr>
            <a:r>
              <a:rPr lang="en-CA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Social Media Strategist/Brand </a:t>
            </a:r>
            <a:r>
              <a:rPr lang="en-CA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Curator </a:t>
            </a:r>
          </a:p>
          <a:p>
            <a:pPr marL="0" indent="0">
              <a:buNone/>
            </a:pPr>
            <a:r>
              <a:rPr lang="en-CA" sz="1600" dirty="0">
                <a:latin typeface="Arial" pitchFamily="34" charset="0"/>
                <a:cs typeface="Arial" pitchFamily="34" charset="0"/>
              </a:rPr>
              <a:t>12 tweets, 4 </a:t>
            </a:r>
            <a:r>
              <a:rPr lang="en-CA" sz="1600" dirty="0" err="1">
                <a:latin typeface="Arial" pitchFamily="34" charset="0"/>
                <a:cs typeface="Arial" pitchFamily="34" charset="0"/>
              </a:rPr>
              <a:t>facebook</a:t>
            </a:r>
            <a:r>
              <a:rPr lang="en-CA" sz="1600" dirty="0">
                <a:latin typeface="Arial" pitchFamily="34" charset="0"/>
                <a:cs typeface="Arial" pitchFamily="34" charset="0"/>
              </a:rPr>
              <a:t> likes, </a:t>
            </a:r>
            <a:r>
              <a:rPr lang="en-CA" sz="1600" dirty="0" smtClean="0">
                <a:latin typeface="Arial" pitchFamily="34" charset="0"/>
                <a:cs typeface="Arial" pitchFamily="34" charset="0"/>
              </a:rPr>
              <a:t>9 </a:t>
            </a:r>
            <a:r>
              <a:rPr lang="en-CA" sz="1600" dirty="0" err="1" smtClean="0">
                <a:latin typeface="Arial" pitchFamily="34" charset="0"/>
                <a:cs typeface="Arial" pitchFamily="34" charset="0"/>
              </a:rPr>
              <a:t>instagram</a:t>
            </a:r>
            <a:r>
              <a:rPr lang="en-CA" sz="1600" dirty="0" smtClean="0">
                <a:latin typeface="Arial" pitchFamily="34" charset="0"/>
                <a:cs typeface="Arial" pitchFamily="34" charset="0"/>
              </a:rPr>
              <a:t> posts (150 likes) 69 contest entries </a:t>
            </a:r>
            <a:r>
              <a:rPr lang="en-CA" sz="1600" dirty="0">
                <a:latin typeface="Arial" pitchFamily="34" charset="0"/>
                <a:cs typeface="Arial" pitchFamily="34" charset="0"/>
              </a:rPr>
              <a:t>and comments </a:t>
            </a:r>
            <a:endParaRPr lang="en-CA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CA" sz="1600" dirty="0" smtClean="0">
                <a:latin typeface="Arial" pitchFamily="34" charset="0"/>
                <a:cs typeface="Arial" pitchFamily="34" charset="0"/>
              </a:rPr>
              <a:t>on contest post</a:t>
            </a:r>
            <a:endParaRPr lang="en-CA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2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07454" y="116632"/>
            <a:ext cx="4013018" cy="2751522"/>
          </a:xfrm>
          <a:prstGeom prst="rect">
            <a:avLst/>
          </a:prstGeom>
          <a:noFill/>
          <a:ln>
            <a:solidFill>
              <a:srgbClr val="FF0000">
                <a:alpha val="98000"/>
              </a:srgb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CA" b="1" dirty="0" smtClean="0">
                <a:latin typeface="Arial" pitchFamily="34" charset="0"/>
                <a:cs typeface="Arial" pitchFamily="34" charset="0"/>
              </a:rPr>
              <a:t>Marcustroy.com</a:t>
            </a:r>
            <a:endParaRPr lang="en-CA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CA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280K total impressions (4 posts)</a:t>
            </a:r>
            <a:endParaRPr lang="en-CA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CA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CA" b="1" dirty="0">
                <a:latin typeface="Arial" pitchFamily="34" charset="0"/>
                <a:cs typeface="Arial" pitchFamily="34" charset="0"/>
              </a:rPr>
              <a:t>Twitter: </a:t>
            </a:r>
            <a:r>
              <a:rPr lang="en-CA" dirty="0">
                <a:latin typeface="Arial" pitchFamily="34" charset="0"/>
                <a:cs typeface="Arial" pitchFamily="34" charset="0"/>
              </a:rPr>
              <a:t> </a:t>
            </a:r>
            <a:r>
              <a:rPr lang="ar-SA" dirty="0">
                <a:latin typeface="Arial" pitchFamily="34" charset="0"/>
                <a:cs typeface="Arial" pitchFamily="34" charset="0"/>
                <a:hlinkClick r:id="rId2" tooltip="blocked::https://twitter.com/marcustroy"/>
              </a:rPr>
              <a:t>‏</a:t>
            </a:r>
            <a:endParaRPr lang="en-CA" u="sng" dirty="0">
              <a:latin typeface="Arial" pitchFamily="34" charset="0"/>
              <a:cs typeface="Arial" pitchFamily="34" charset="0"/>
              <a:hlinkClick r:id="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CA" u="sng" dirty="0" smtClean="0">
                <a:latin typeface="Arial" pitchFamily="34" charset="0"/>
                <a:cs typeface="Arial" pitchFamily="34" charset="0"/>
                <a:hlinkClick r:id=""/>
              </a:rPr>
              <a:t>@</a:t>
            </a:r>
            <a:r>
              <a:rPr lang="en-CA" u="sng" dirty="0" err="1" smtClean="0">
                <a:latin typeface="Arial" pitchFamily="34" charset="0"/>
                <a:cs typeface="Arial" pitchFamily="34" charset="0"/>
                <a:hlinkClick r:id=""/>
              </a:rPr>
              <a:t>marcustroy</a:t>
            </a:r>
            <a:r>
              <a:rPr lang="en-CA" dirty="0" smtClean="0">
                <a:latin typeface="Arial" pitchFamily="34" charset="0"/>
                <a:cs typeface="Arial" pitchFamily="34" charset="0"/>
              </a:rPr>
              <a:t> 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CA" dirty="0" smtClean="0">
                <a:latin typeface="Arial" pitchFamily="34" charset="0"/>
                <a:cs typeface="Arial" pitchFamily="34" charset="0"/>
              </a:rPr>
              <a:t>+10K impressions</a:t>
            </a:r>
            <a:r>
              <a:rPr lang="en-CA" dirty="0">
                <a:latin typeface="Arial" pitchFamily="34" charset="0"/>
                <a:cs typeface="Arial" pitchFamily="34" charset="0"/>
              </a:rPr>
              <a:t>   </a:t>
            </a:r>
            <a:endParaRPr lang="en-CA" dirty="0">
              <a:latin typeface="Arial" pitchFamily="34" charset="0"/>
              <a:cs typeface="Arial" pitchFamily="34" charset="0"/>
              <a:hlinkClick r:id="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CA" dirty="0" smtClean="0">
              <a:latin typeface="Arial" pitchFamily="34" charset="0"/>
              <a:cs typeface="Arial" pitchFamily="34" charset="0"/>
              <a:hlinkClick r:id="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CA" dirty="0" smtClean="0">
                <a:latin typeface="Arial" pitchFamily="34" charset="0"/>
                <a:cs typeface="Arial" pitchFamily="34" charset="0"/>
                <a:hlinkClick r:id=""/>
              </a:rPr>
              <a:t>@</a:t>
            </a:r>
            <a:r>
              <a:rPr lang="en-CA" dirty="0" err="1">
                <a:latin typeface="Arial" pitchFamily="34" charset="0"/>
                <a:cs typeface="Arial" pitchFamily="34" charset="0"/>
                <a:hlinkClick r:id=""/>
              </a:rPr>
              <a:t>marcustroyblog</a:t>
            </a:r>
            <a:r>
              <a:rPr lang="en-CA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CA" dirty="0" smtClean="0">
                <a:latin typeface="Arial" pitchFamily="34" charset="0"/>
                <a:cs typeface="Arial" pitchFamily="34" charset="0"/>
              </a:rPr>
              <a:t>+5K impressions</a:t>
            </a:r>
            <a:endParaRPr lang="pt-BR" dirty="0">
              <a:latin typeface="Arial" pitchFamily="34" charset="0"/>
              <a:cs typeface="Arial" pitchFamily="34" charset="0"/>
              <a:hlinkClick r:id="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pt-BR" dirty="0">
              <a:latin typeface="Arial" pitchFamily="34" charset="0"/>
              <a:cs typeface="Arial" pitchFamily="34" charset="0"/>
              <a:hlinkClick r:id="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pt-BR" b="1" dirty="0">
                <a:latin typeface="Arial" pitchFamily="34" charset="0"/>
                <a:cs typeface="Arial" pitchFamily="34" charset="0"/>
              </a:rPr>
              <a:t>Instagram: </a:t>
            </a: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+10K impressions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368180" y="2995364"/>
            <a:ext cx="4668316" cy="3746004"/>
            <a:chOff x="4283968" y="2924944"/>
            <a:chExt cx="4668316" cy="3746004"/>
          </a:xfrm>
        </p:grpSpPr>
        <p:pic>
          <p:nvPicPr>
            <p:cNvPr id="4" name="Picture 3" descr="D:\My Documents\Desktop\marcus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2924944"/>
              <a:ext cx="4668316" cy="3746004"/>
            </a:xfrm>
            <a:prstGeom prst="rect">
              <a:avLst/>
            </a:prstGeom>
            <a:noFill/>
            <a:ln>
              <a:solidFill>
                <a:schemeClr val="tx1">
                  <a:alpha val="98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5194475" y="2996952"/>
              <a:ext cx="3744416" cy="792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3077" name="Picture 5" descr="D:\My Documents\Desktop\v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41512"/>
            <a:ext cx="3247909" cy="487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My Documents\Desktop\soc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4175125" cy="3063875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21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1827</TotalTime>
  <Words>375</Words>
  <Application>Microsoft Office PowerPoint</Application>
  <PresentationFormat>On-screen Show (4:3)</PresentationFormat>
  <Paragraphs>112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SOCAN VAIO Touch  Influencer Campaign</vt:lpstr>
      <vt:lpstr>Total VAIO Touch Campaign Reach  of 5 Influencers</vt:lpstr>
      <vt:lpstr>Social Media Impressions on Dec. 17</vt:lpstr>
      <vt:lpstr>VAIO Touch Influencers engaging over 150 guests</vt:lpstr>
      <vt:lpstr>VAIO Touch Influencers educating guests on VAIO Touch features</vt:lpstr>
      <vt:lpstr>SOCAN team engaging guests </vt:lpstr>
      <vt:lpstr>PowerPoint Presentation</vt:lpstr>
      <vt:lpstr>Influencer Contest Engagement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Sony of Canada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Stefanski, Christina</dc:creator>
  <cp:lastModifiedBy>Stefanski, Christina</cp:lastModifiedBy>
  <cp:revision>187</cp:revision>
  <dcterms:created xsi:type="dcterms:W3CDTF">2013-01-04T16:38:23Z</dcterms:created>
  <dcterms:modified xsi:type="dcterms:W3CDTF">2013-06-18T22:57:49Z</dcterms:modified>
</cp:coreProperties>
</file>